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6"/>
  </p:notesMasterIdLst>
  <p:sldIdLst>
    <p:sldId id="336" r:id="rId2"/>
    <p:sldId id="462" r:id="rId3"/>
    <p:sldId id="435" r:id="rId4"/>
    <p:sldId id="436" r:id="rId5"/>
    <p:sldId id="438" r:id="rId6"/>
    <p:sldId id="439" r:id="rId7"/>
    <p:sldId id="440" r:id="rId8"/>
    <p:sldId id="463" r:id="rId9"/>
    <p:sldId id="464" r:id="rId10"/>
    <p:sldId id="442" r:id="rId11"/>
    <p:sldId id="443" r:id="rId12"/>
    <p:sldId id="444" r:id="rId13"/>
    <p:sldId id="446" r:id="rId14"/>
    <p:sldId id="447" r:id="rId15"/>
    <p:sldId id="448" r:id="rId16"/>
    <p:sldId id="450" r:id="rId17"/>
    <p:sldId id="451" r:id="rId18"/>
    <p:sldId id="452" r:id="rId19"/>
    <p:sldId id="466" r:id="rId20"/>
    <p:sldId id="457" r:id="rId21"/>
    <p:sldId id="465" r:id="rId22"/>
    <p:sldId id="453" r:id="rId23"/>
    <p:sldId id="458" r:id="rId24"/>
    <p:sldId id="459" r:id="rId25"/>
    <p:sldId id="460" r:id="rId26"/>
    <p:sldId id="461" r:id="rId27"/>
    <p:sldId id="472" r:id="rId28"/>
    <p:sldId id="473" r:id="rId29"/>
    <p:sldId id="400" r:id="rId30"/>
    <p:sldId id="471" r:id="rId31"/>
    <p:sldId id="434" r:id="rId32"/>
    <p:sldId id="424" r:id="rId33"/>
    <p:sldId id="469" r:id="rId34"/>
    <p:sldId id="332" r:id="rId35"/>
  </p:sldIdLst>
  <p:sldSz cx="13439775"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423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3" autoAdjust="0"/>
    <p:restoredTop sz="95033" autoAdjust="0"/>
  </p:normalViewPr>
  <p:slideViewPr>
    <p:cSldViewPr showGuides="1">
      <p:cViewPr varScale="1">
        <p:scale>
          <a:sx n="92" d="100"/>
          <a:sy n="92" d="100"/>
        </p:scale>
        <p:origin x="870" y="90"/>
      </p:cViewPr>
      <p:guideLst>
        <p:guide orient="horz" pos="2381"/>
        <p:guide pos="4234"/>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FF2B-0721-7148-92D1-1650B5B78E9F}" type="datetimeFigureOut">
              <a:rPr lang="pl-PL" smtClean="0"/>
              <a:t>2024-09-23</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obrazu slajdu 1">
            <a:extLst>
              <a:ext uri="{FF2B5EF4-FFF2-40B4-BE49-F238E27FC236}">
                <a16:creationId xmlns:a16="http://schemas.microsoft.com/office/drawing/2014/main" id="{BAEE2547-540A-1C34-FE42-74B7256CA394}"/>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Symbol zastępczy notatek 2">
            <a:extLst>
              <a:ext uri="{FF2B5EF4-FFF2-40B4-BE49-F238E27FC236}">
                <a16:creationId xmlns:a16="http://schemas.microsoft.com/office/drawing/2014/main" id="{DDF80B94-0AD1-674B-9CD7-B6303076AB0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z="1100"/>
          </a:p>
        </p:txBody>
      </p:sp>
      <p:sp>
        <p:nvSpPr>
          <p:cNvPr id="18436" name="Symbol zastępczy numeru slajdu 3">
            <a:extLst>
              <a:ext uri="{FF2B5EF4-FFF2-40B4-BE49-F238E27FC236}">
                <a16:creationId xmlns:a16="http://schemas.microsoft.com/office/drawing/2014/main" id="{B1643D38-FEB1-BF10-7F1F-D0C9BA7904A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3A1AAAA-A27A-45D8-A6BC-60C8906F3B44}" type="slidenum">
              <a:rPr lang="pl-PL" altLang="pl-PL" smtClean="0"/>
              <a:pPr/>
              <a:t>1</a:t>
            </a:fld>
            <a:endParaRPr lang="pl-PL" alt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AB0F54BB-6727-475F-9FD5-ED33A44F2811}" type="slidenum">
              <a:rPr lang="pl-PL" altLang="pl-PL" smtClean="0"/>
              <a:pPr>
                <a:defRPr/>
              </a:pPr>
              <a:t>12</a:t>
            </a:fld>
            <a:endParaRPr lang="pl-PL" altLang="pl-PL"/>
          </a:p>
        </p:txBody>
      </p:sp>
    </p:spTree>
    <p:extLst>
      <p:ext uri="{BB962C8B-B14F-4D97-AF65-F5344CB8AC3E}">
        <p14:creationId xmlns:p14="http://schemas.microsoft.com/office/powerpoint/2010/main" val="1675644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ymbol zastępczy obrazu slajdu 1">
            <a:extLst>
              <a:ext uri="{FF2B5EF4-FFF2-40B4-BE49-F238E27FC236}">
                <a16:creationId xmlns:a16="http://schemas.microsoft.com/office/drawing/2014/main" id="{466BD8E8-B3B3-7AB7-A7D9-28512CC47331}"/>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Symbol zastępczy notatek 2">
            <a:extLst>
              <a:ext uri="{FF2B5EF4-FFF2-40B4-BE49-F238E27FC236}">
                <a16:creationId xmlns:a16="http://schemas.microsoft.com/office/drawing/2014/main" id="{4ECC5434-4ECC-331F-C4CA-9B68E47CD8F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a:p>
        </p:txBody>
      </p:sp>
      <p:sp>
        <p:nvSpPr>
          <p:cNvPr id="75780" name="Symbol zastępczy numeru slajdu 3">
            <a:extLst>
              <a:ext uri="{FF2B5EF4-FFF2-40B4-BE49-F238E27FC236}">
                <a16:creationId xmlns:a16="http://schemas.microsoft.com/office/drawing/2014/main" id="{092FFC74-E949-55C8-0CF9-F6786888A36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6D3F3AB-27F5-4E4A-B72A-414B2435B818}" type="slidenum">
              <a:rPr lang="pl-PL" altLang="pl-PL" smtClean="0"/>
              <a:pPr/>
              <a:t>34</a:t>
            </a:fld>
            <a:endParaRPr lang="pl-PL" altLang="pl-PL"/>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290469" y="1973819"/>
            <a:ext cx="10860206"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2" y="0"/>
            <a:ext cx="6267903"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0654" y="1973818"/>
            <a:ext cx="4976807"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a:alphaModFix amt="55000"/>
            <a:extLst>
              <a:ext uri="{28A0092B-C50C-407E-A947-70E740481C1C}">
                <a14:useLocalDpi xmlns:a14="http://schemas.microsoft.com/office/drawing/2010/main" val="0"/>
              </a:ext>
            </a:extLst>
          </a:blip>
          <a:stretch>
            <a:fillRect/>
          </a:stretch>
        </p:blipFill>
        <p:spPr>
          <a:xfrm>
            <a:off x="751233" y="540402"/>
            <a:ext cx="1357577"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a:alphaModFix amt="55000"/>
            <a:extLst>
              <a:ext uri="{28A0092B-C50C-407E-A947-70E740481C1C}">
                <a14:useLocalDpi xmlns:a14="http://schemas.microsoft.com/office/drawing/2010/main" val="0"/>
              </a:ext>
            </a:extLst>
          </a:blip>
          <a:stretch>
            <a:fillRect/>
          </a:stretch>
        </p:blipFill>
        <p:spPr>
          <a:xfrm>
            <a:off x="2647008" y="540402"/>
            <a:ext cx="1357577"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tretch>
            <a:fillRect/>
          </a:stretch>
        </p:blipFill>
        <p:spPr>
          <a:xfrm>
            <a:off x="4542784" y="540402"/>
            <a:ext cx="1357577" cy="1080000"/>
          </a:xfrm>
          <a:prstGeom prst="rect">
            <a:avLst/>
          </a:prstGeom>
        </p:spPr>
      </p:pic>
      <p:sp>
        <p:nvSpPr>
          <p:cNvPr id="2" name="Title 1"/>
          <p:cNvSpPr>
            <a:spLocks noGrp="1"/>
          </p:cNvSpPr>
          <p:nvPr>
            <p:ph type="ctrTitle"/>
          </p:nvPr>
        </p:nvSpPr>
        <p:spPr>
          <a:xfrm>
            <a:off x="1742069" y="3059114"/>
            <a:ext cx="9955708"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742083" y="4861794"/>
            <a:ext cx="9955610"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9886875" y="540402"/>
            <a:ext cx="2262432"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2024-09-23</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95557" y="6371047"/>
            <a:ext cx="2037946"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141018" y="6371047"/>
            <a:ext cx="3310188"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679546" y="6370379"/>
            <a:ext cx="2815428"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24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527" userDrawn="1">
          <p15:clr>
            <a:srgbClr val="FBAE40"/>
          </p15:clr>
        </p15:guide>
        <p15:guide id="24" pos="812" userDrawn="1">
          <p15:clr>
            <a:srgbClr val="FBAE40"/>
          </p15:clr>
        </p15:guide>
        <p15:guide id="25" pos="1097" userDrawn="1">
          <p15:clr>
            <a:srgbClr val="FBAE40"/>
          </p15:clr>
        </p15:guide>
        <p15:guide id="26" pos="1383" userDrawn="1">
          <p15:clr>
            <a:srgbClr val="FBAE40"/>
          </p15:clr>
        </p15:guide>
        <p15:guide id="27" pos="1668" userDrawn="1">
          <p15:clr>
            <a:srgbClr val="FBAE40"/>
          </p15:clr>
        </p15:guide>
        <p15:guide id="28" pos="1952" userDrawn="1">
          <p15:clr>
            <a:srgbClr val="FBAE40"/>
          </p15:clr>
        </p15:guide>
        <p15:guide id="29" pos="2237" userDrawn="1">
          <p15:clr>
            <a:srgbClr val="FBAE40"/>
          </p15:clr>
        </p15:guide>
        <p15:guide id="30" pos="2523" userDrawn="1">
          <p15:clr>
            <a:srgbClr val="FBAE40"/>
          </p15:clr>
        </p15:guide>
        <p15:guide id="31" pos="2808" userDrawn="1">
          <p15:clr>
            <a:srgbClr val="FBAE40"/>
          </p15:clr>
        </p15:guide>
        <p15:guide id="32" pos="3092" userDrawn="1">
          <p15:clr>
            <a:srgbClr val="FBAE40"/>
          </p15:clr>
        </p15:guide>
        <p15:guide id="33" pos="3378" userDrawn="1">
          <p15:clr>
            <a:srgbClr val="FBAE40"/>
          </p15:clr>
        </p15:guide>
        <p15:guide id="34" pos="3663" userDrawn="1">
          <p15:clr>
            <a:srgbClr val="FBAE40"/>
          </p15:clr>
        </p15:guide>
        <p15:guide id="35" pos="3948" userDrawn="1">
          <p15:clr>
            <a:srgbClr val="FBAE40"/>
          </p15:clr>
        </p15:guide>
        <p15:guide id="36" pos="4234" userDrawn="1">
          <p15:clr>
            <a:srgbClr val="FBAE40"/>
          </p15:clr>
        </p15:guide>
        <p15:guide id="37" pos="4518" userDrawn="1">
          <p15:clr>
            <a:srgbClr val="FBAE40"/>
          </p15:clr>
        </p15:guide>
        <p15:guide id="38" pos="4803" userDrawn="1">
          <p15:clr>
            <a:srgbClr val="FBAE40"/>
          </p15:clr>
        </p15:guide>
        <p15:guide id="39" pos="5088" userDrawn="1">
          <p15:clr>
            <a:srgbClr val="FBAE40"/>
          </p15:clr>
        </p15:guide>
        <p15:guide id="40" pos="5374" userDrawn="1">
          <p15:clr>
            <a:srgbClr val="FBAE40"/>
          </p15:clr>
        </p15:guide>
        <p15:guide id="41" pos="5658" userDrawn="1">
          <p15:clr>
            <a:srgbClr val="FBAE40"/>
          </p15:clr>
        </p15:guide>
        <p15:guide id="42" pos="5943" userDrawn="1">
          <p15:clr>
            <a:srgbClr val="FBAE40"/>
          </p15:clr>
        </p15:guide>
        <p15:guide id="43" pos="6229" userDrawn="1">
          <p15:clr>
            <a:srgbClr val="FBAE40"/>
          </p15:clr>
        </p15:guide>
        <p15:guide id="44" pos="6514" userDrawn="1">
          <p15:clr>
            <a:srgbClr val="FBAE40"/>
          </p15:clr>
        </p15:guide>
        <p15:guide id="45" pos="6798" userDrawn="1">
          <p15:clr>
            <a:srgbClr val="FBAE40"/>
          </p15:clr>
        </p15:guide>
        <p15:guide id="46" pos="7083" userDrawn="1">
          <p15:clr>
            <a:srgbClr val="FBAE40"/>
          </p15:clr>
        </p15:guide>
        <p15:guide id="47" pos="7369" userDrawn="1">
          <p15:clr>
            <a:srgbClr val="FBAE40"/>
          </p15:clr>
        </p15:guide>
        <p15:guide id="48" pos="7654" userDrawn="1">
          <p15:clr>
            <a:srgbClr val="FBAE40"/>
          </p15:clr>
        </p15:guide>
        <p15:guide id="49" pos="7939" userDrawn="1">
          <p15:clr>
            <a:srgbClr val="FBAE40"/>
          </p15:clr>
        </p15:guide>
        <p15:guide id="50" pos="822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3099031" y="4500563"/>
            <a:ext cx="10340745"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289102" y="0"/>
            <a:ext cx="1086157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01027" y="4500563"/>
            <a:ext cx="4976807"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3552012" y="5593629"/>
            <a:ext cx="9502629"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5557" y="6371047"/>
            <a:ext cx="2037946"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141018" y="6371047"/>
            <a:ext cx="3310188"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679546" y="6370379"/>
            <a:ext cx="2815428"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289102" y="1983573"/>
            <a:ext cx="1086157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2" y="0"/>
            <a:ext cx="6267903"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9102" y="1983572"/>
            <a:ext cx="4976807" cy="720090"/>
          </a:xfrm>
          <a:prstGeom prst="rect">
            <a:avLst/>
          </a:prstGeom>
        </p:spPr>
      </p:pic>
      <p:sp>
        <p:nvSpPr>
          <p:cNvPr id="2" name="Title 1"/>
          <p:cNvSpPr>
            <a:spLocks noGrp="1"/>
          </p:cNvSpPr>
          <p:nvPr>
            <p:ph type="ctrTitle"/>
          </p:nvPr>
        </p:nvSpPr>
        <p:spPr>
          <a:xfrm>
            <a:off x="1742069" y="3070227"/>
            <a:ext cx="9955708"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742083" y="4861794"/>
            <a:ext cx="9955610"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9886875" y="540402"/>
            <a:ext cx="2262432"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2024-09-23</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5557" y="6371047"/>
            <a:ext cx="2037946"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141018" y="6371047"/>
            <a:ext cx="3310188"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679546" y="6370379"/>
            <a:ext cx="2815428"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a:alphaModFix amt="55000"/>
            <a:extLst>
              <a:ext uri="{28A0092B-C50C-407E-A947-70E740481C1C}">
                <a14:useLocalDpi xmlns:a14="http://schemas.microsoft.com/office/drawing/2010/main" val="0"/>
              </a:ext>
            </a:extLst>
          </a:blip>
          <a:stretch>
            <a:fillRect/>
          </a:stretch>
        </p:blipFill>
        <p:spPr>
          <a:xfrm>
            <a:off x="820526" y="1244366"/>
            <a:ext cx="478923"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a:alphaModFix amt="55000"/>
            <a:extLst>
              <a:ext uri="{28A0092B-C50C-407E-A947-70E740481C1C}">
                <a14:useLocalDpi xmlns:a14="http://schemas.microsoft.com/office/drawing/2010/main" val="0"/>
              </a:ext>
            </a:extLst>
          </a:blip>
          <a:stretch>
            <a:fillRect/>
          </a:stretch>
        </p:blipFill>
        <p:spPr>
          <a:xfrm>
            <a:off x="1716140" y="545866"/>
            <a:ext cx="478923"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a:alphaModFix amt="55000"/>
            <a:extLst>
              <a:ext uri="{28A0092B-C50C-407E-A947-70E740481C1C}">
                <a14:useLocalDpi xmlns:a14="http://schemas.microsoft.com/office/drawing/2010/main" val="0"/>
              </a:ext>
            </a:extLst>
          </a:blip>
          <a:stretch>
            <a:fillRect/>
          </a:stretch>
        </p:blipFill>
        <p:spPr>
          <a:xfrm>
            <a:off x="1735324" y="1244366"/>
            <a:ext cx="478923"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a:alphaModFix amt="55000"/>
            <a:extLst>
              <a:ext uri="{28A0092B-C50C-407E-A947-70E740481C1C}">
                <a14:useLocalDpi xmlns:a14="http://schemas.microsoft.com/office/drawing/2010/main" val="0"/>
              </a:ext>
            </a:extLst>
          </a:blip>
          <a:stretch>
            <a:fillRect/>
          </a:stretch>
        </p:blipFill>
        <p:spPr>
          <a:xfrm>
            <a:off x="5362159" y="538288"/>
            <a:ext cx="478923"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a:alphaModFix amt="55000"/>
            <a:extLst>
              <a:ext uri="{28A0092B-C50C-407E-A947-70E740481C1C}">
                <a14:useLocalDpi xmlns:a14="http://schemas.microsoft.com/office/drawing/2010/main" val="0"/>
              </a:ext>
            </a:extLst>
          </a:blip>
          <a:stretch>
            <a:fillRect/>
          </a:stretch>
        </p:blipFill>
        <p:spPr>
          <a:xfrm>
            <a:off x="810178" y="545866"/>
            <a:ext cx="478923"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a:alphaModFix amt="55000"/>
            <a:extLst>
              <a:ext uri="{28A0092B-C50C-407E-A947-70E740481C1C}">
                <a14:useLocalDpi xmlns:a14="http://schemas.microsoft.com/office/drawing/2010/main" val="0"/>
              </a:ext>
            </a:extLst>
          </a:blip>
          <a:stretch>
            <a:fillRect/>
          </a:stretch>
        </p:blipFill>
        <p:spPr>
          <a:xfrm>
            <a:off x="2645129" y="1254829"/>
            <a:ext cx="478923"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a:alphaModFix amt="55000"/>
            <a:extLst>
              <a:ext uri="{28A0092B-C50C-407E-A947-70E740481C1C}">
                <a14:useLocalDpi xmlns:a14="http://schemas.microsoft.com/office/drawing/2010/main" val="0"/>
              </a:ext>
            </a:extLst>
          </a:blip>
          <a:stretch>
            <a:fillRect/>
          </a:stretch>
        </p:blipFill>
        <p:spPr>
          <a:xfrm>
            <a:off x="3538042" y="543567"/>
            <a:ext cx="478923"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a:alphaModFix amt="55000"/>
            <a:extLst>
              <a:ext uri="{28A0092B-C50C-407E-A947-70E740481C1C}">
                <a14:useLocalDpi xmlns:a14="http://schemas.microsoft.com/office/drawing/2010/main" val="0"/>
              </a:ext>
            </a:extLst>
          </a:blip>
          <a:stretch>
            <a:fillRect/>
          </a:stretch>
        </p:blipFill>
        <p:spPr>
          <a:xfrm>
            <a:off x="4446087" y="535269"/>
            <a:ext cx="478923"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a:alphaModFix amt="55000"/>
            <a:extLst>
              <a:ext uri="{28A0092B-C50C-407E-A947-70E740481C1C}">
                <a14:useLocalDpi xmlns:a14="http://schemas.microsoft.com/office/drawing/2010/main" val="0"/>
              </a:ext>
            </a:extLst>
          </a:blip>
          <a:stretch>
            <a:fillRect/>
          </a:stretch>
        </p:blipFill>
        <p:spPr>
          <a:xfrm>
            <a:off x="2629998" y="531095"/>
            <a:ext cx="478923"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a:alphaModFix amt="55000"/>
            <a:extLst>
              <a:ext uri="{28A0092B-C50C-407E-A947-70E740481C1C}">
                <a14:useLocalDpi xmlns:a14="http://schemas.microsoft.com/office/drawing/2010/main" val="0"/>
              </a:ext>
            </a:extLst>
          </a:blip>
          <a:stretch>
            <a:fillRect/>
          </a:stretch>
        </p:blipFill>
        <p:spPr>
          <a:xfrm>
            <a:off x="4443301" y="1251987"/>
            <a:ext cx="478923"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a:alphaModFix amt="55000"/>
            <a:extLst>
              <a:ext uri="{28A0092B-C50C-407E-A947-70E740481C1C}">
                <a14:useLocalDpi xmlns:a14="http://schemas.microsoft.com/office/drawing/2010/main" val="0"/>
              </a:ext>
            </a:extLst>
          </a:blip>
          <a:stretch>
            <a:fillRect/>
          </a:stretch>
        </p:blipFill>
        <p:spPr>
          <a:xfrm>
            <a:off x="5361942" y="1250549"/>
            <a:ext cx="478923"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a:alphaModFix amt="55000"/>
            <a:extLst>
              <a:ext uri="{28A0092B-C50C-407E-A947-70E740481C1C}">
                <a14:useLocalDpi xmlns:a14="http://schemas.microsoft.com/office/drawing/2010/main" val="0"/>
              </a:ext>
            </a:extLst>
          </a:blip>
          <a:stretch>
            <a:fillRect/>
          </a:stretch>
        </p:blipFill>
        <p:spPr>
          <a:xfrm>
            <a:off x="3538042" y="1250549"/>
            <a:ext cx="478923"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24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527" userDrawn="1">
          <p15:clr>
            <a:srgbClr val="FBAE40"/>
          </p15:clr>
        </p15:guide>
        <p15:guide id="24" pos="812" userDrawn="1">
          <p15:clr>
            <a:srgbClr val="FBAE40"/>
          </p15:clr>
        </p15:guide>
        <p15:guide id="25" pos="1097" userDrawn="1">
          <p15:clr>
            <a:srgbClr val="FBAE40"/>
          </p15:clr>
        </p15:guide>
        <p15:guide id="26" pos="1383" userDrawn="1">
          <p15:clr>
            <a:srgbClr val="FBAE40"/>
          </p15:clr>
        </p15:guide>
        <p15:guide id="27" pos="1668" userDrawn="1">
          <p15:clr>
            <a:srgbClr val="FBAE40"/>
          </p15:clr>
        </p15:guide>
        <p15:guide id="28" pos="1952" userDrawn="1">
          <p15:clr>
            <a:srgbClr val="FBAE40"/>
          </p15:clr>
        </p15:guide>
        <p15:guide id="29" pos="2237" userDrawn="1">
          <p15:clr>
            <a:srgbClr val="FBAE40"/>
          </p15:clr>
        </p15:guide>
        <p15:guide id="30" pos="2523" userDrawn="1">
          <p15:clr>
            <a:srgbClr val="FBAE40"/>
          </p15:clr>
        </p15:guide>
        <p15:guide id="31" pos="2808" userDrawn="1">
          <p15:clr>
            <a:srgbClr val="FBAE40"/>
          </p15:clr>
        </p15:guide>
        <p15:guide id="32" pos="3092" userDrawn="1">
          <p15:clr>
            <a:srgbClr val="FBAE40"/>
          </p15:clr>
        </p15:guide>
        <p15:guide id="33" pos="3378" userDrawn="1">
          <p15:clr>
            <a:srgbClr val="FBAE40"/>
          </p15:clr>
        </p15:guide>
        <p15:guide id="34" pos="3663" userDrawn="1">
          <p15:clr>
            <a:srgbClr val="FBAE40"/>
          </p15:clr>
        </p15:guide>
        <p15:guide id="35" pos="3948" userDrawn="1">
          <p15:clr>
            <a:srgbClr val="FBAE40"/>
          </p15:clr>
        </p15:guide>
        <p15:guide id="36" pos="4234" userDrawn="1">
          <p15:clr>
            <a:srgbClr val="FBAE40"/>
          </p15:clr>
        </p15:guide>
        <p15:guide id="37" pos="4518" userDrawn="1">
          <p15:clr>
            <a:srgbClr val="FBAE40"/>
          </p15:clr>
        </p15:guide>
        <p15:guide id="38" pos="4803" userDrawn="1">
          <p15:clr>
            <a:srgbClr val="FBAE40"/>
          </p15:clr>
        </p15:guide>
        <p15:guide id="39" pos="5088" userDrawn="1">
          <p15:clr>
            <a:srgbClr val="FBAE40"/>
          </p15:clr>
        </p15:guide>
        <p15:guide id="40" pos="5374" userDrawn="1">
          <p15:clr>
            <a:srgbClr val="FBAE40"/>
          </p15:clr>
        </p15:guide>
        <p15:guide id="41" pos="5658" userDrawn="1">
          <p15:clr>
            <a:srgbClr val="FBAE40"/>
          </p15:clr>
        </p15:guide>
        <p15:guide id="42" pos="5943" userDrawn="1">
          <p15:clr>
            <a:srgbClr val="FBAE40"/>
          </p15:clr>
        </p15:guide>
        <p15:guide id="43" pos="6229" userDrawn="1">
          <p15:clr>
            <a:srgbClr val="FBAE40"/>
          </p15:clr>
        </p15:guide>
        <p15:guide id="44" pos="6514" userDrawn="1">
          <p15:clr>
            <a:srgbClr val="FBAE40"/>
          </p15:clr>
        </p15:guide>
        <p15:guide id="45" pos="6798" userDrawn="1">
          <p15:clr>
            <a:srgbClr val="FBAE40"/>
          </p15:clr>
        </p15:guide>
        <p15:guide id="46" pos="7083" userDrawn="1">
          <p15:clr>
            <a:srgbClr val="FBAE40"/>
          </p15:clr>
        </p15:guide>
        <p15:guide id="47" pos="7369" userDrawn="1">
          <p15:clr>
            <a:srgbClr val="FBAE40"/>
          </p15:clr>
        </p15:guide>
        <p15:guide id="48" pos="7654" userDrawn="1">
          <p15:clr>
            <a:srgbClr val="FBAE40"/>
          </p15:clr>
        </p15:guide>
        <p15:guide id="49" pos="7939" userDrawn="1">
          <p15:clr>
            <a:srgbClr val="FBAE40"/>
          </p15:clr>
        </p15:guide>
        <p15:guide id="50" pos="8223"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1" y="0"/>
            <a:ext cx="8528819"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3552011" y="4500563"/>
            <a:ext cx="8598663"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2" name="Title 1"/>
          <p:cNvSpPr>
            <a:spLocks noGrp="1"/>
          </p:cNvSpPr>
          <p:nvPr>
            <p:ph type="ctrTitle"/>
          </p:nvPr>
        </p:nvSpPr>
        <p:spPr>
          <a:xfrm>
            <a:off x="3988270" y="5579563"/>
            <a:ext cx="7709423"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9888242" y="539751"/>
            <a:ext cx="2262432"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2024-09-23</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5557" y="6371047"/>
            <a:ext cx="2037946"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1018" y="6371047"/>
            <a:ext cx="3310188"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79546" y="6370379"/>
            <a:ext cx="2815428"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52012" y="4500563"/>
            <a:ext cx="4976807"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241"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527" userDrawn="1">
          <p15:clr>
            <a:srgbClr val="FBAE40"/>
          </p15:clr>
        </p15:guide>
        <p15:guide id="24" pos="812" userDrawn="1">
          <p15:clr>
            <a:srgbClr val="FBAE40"/>
          </p15:clr>
        </p15:guide>
        <p15:guide id="25" pos="1097" userDrawn="1">
          <p15:clr>
            <a:srgbClr val="FBAE40"/>
          </p15:clr>
        </p15:guide>
        <p15:guide id="26" pos="1383" userDrawn="1">
          <p15:clr>
            <a:srgbClr val="FBAE40"/>
          </p15:clr>
        </p15:guide>
        <p15:guide id="27" pos="1668" userDrawn="1">
          <p15:clr>
            <a:srgbClr val="FBAE40"/>
          </p15:clr>
        </p15:guide>
        <p15:guide id="28" pos="1952" userDrawn="1">
          <p15:clr>
            <a:srgbClr val="FBAE40"/>
          </p15:clr>
        </p15:guide>
        <p15:guide id="29" pos="2237" userDrawn="1">
          <p15:clr>
            <a:srgbClr val="FBAE40"/>
          </p15:clr>
        </p15:guide>
        <p15:guide id="30" pos="2523" userDrawn="1">
          <p15:clr>
            <a:srgbClr val="FBAE40"/>
          </p15:clr>
        </p15:guide>
        <p15:guide id="31" pos="2808" userDrawn="1">
          <p15:clr>
            <a:srgbClr val="FBAE40"/>
          </p15:clr>
        </p15:guide>
        <p15:guide id="32" pos="3092" userDrawn="1">
          <p15:clr>
            <a:srgbClr val="FBAE40"/>
          </p15:clr>
        </p15:guide>
        <p15:guide id="33" pos="3378" userDrawn="1">
          <p15:clr>
            <a:srgbClr val="FBAE40"/>
          </p15:clr>
        </p15:guide>
        <p15:guide id="34" pos="3663" userDrawn="1">
          <p15:clr>
            <a:srgbClr val="FBAE40"/>
          </p15:clr>
        </p15:guide>
        <p15:guide id="35" pos="3948" userDrawn="1">
          <p15:clr>
            <a:srgbClr val="FBAE40"/>
          </p15:clr>
        </p15:guide>
        <p15:guide id="36" pos="4234" userDrawn="1">
          <p15:clr>
            <a:srgbClr val="FBAE40"/>
          </p15:clr>
        </p15:guide>
        <p15:guide id="37" pos="4518" userDrawn="1">
          <p15:clr>
            <a:srgbClr val="FBAE40"/>
          </p15:clr>
        </p15:guide>
        <p15:guide id="38" pos="4803" userDrawn="1">
          <p15:clr>
            <a:srgbClr val="FBAE40"/>
          </p15:clr>
        </p15:guide>
        <p15:guide id="39" pos="5088" userDrawn="1">
          <p15:clr>
            <a:srgbClr val="FBAE40"/>
          </p15:clr>
        </p15:guide>
        <p15:guide id="40" pos="5374" userDrawn="1">
          <p15:clr>
            <a:srgbClr val="FBAE40"/>
          </p15:clr>
        </p15:guide>
        <p15:guide id="41" pos="5658" userDrawn="1">
          <p15:clr>
            <a:srgbClr val="FBAE40"/>
          </p15:clr>
        </p15:guide>
        <p15:guide id="42" pos="5943" userDrawn="1">
          <p15:clr>
            <a:srgbClr val="FBAE40"/>
          </p15:clr>
        </p15:guide>
        <p15:guide id="43" pos="6229" userDrawn="1">
          <p15:clr>
            <a:srgbClr val="FBAE40"/>
          </p15:clr>
        </p15:guide>
        <p15:guide id="44" pos="6514" userDrawn="1">
          <p15:clr>
            <a:srgbClr val="FBAE40"/>
          </p15:clr>
        </p15:guide>
        <p15:guide id="45" pos="6798" userDrawn="1">
          <p15:clr>
            <a:srgbClr val="FBAE40"/>
          </p15:clr>
        </p15:guide>
        <p15:guide id="46" pos="7083" userDrawn="1">
          <p15:clr>
            <a:srgbClr val="FBAE40"/>
          </p15:clr>
        </p15:guide>
        <p15:guide id="47" pos="7369" userDrawn="1">
          <p15:clr>
            <a:srgbClr val="FBAE40"/>
          </p15:clr>
        </p15:guide>
        <p15:guide id="48" pos="7654" userDrawn="1">
          <p15:clr>
            <a:srgbClr val="FBAE40"/>
          </p15:clr>
        </p15:guide>
        <p15:guide id="49" pos="7939" userDrawn="1">
          <p15:clr>
            <a:srgbClr val="FBAE40"/>
          </p15:clr>
        </p15:guide>
        <p15:guide id="50" pos="822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3552011" y="4500563"/>
            <a:ext cx="9045658"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842107" y="0"/>
            <a:ext cx="85926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4908961" y="4500563"/>
            <a:ext cx="4525820"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6" name="Prostokąt 5">
            <a:extLst>
              <a:ext uri="{FF2B5EF4-FFF2-40B4-BE49-F238E27FC236}">
                <a16:creationId xmlns:a16="http://schemas.microsoft.com/office/drawing/2014/main" id="{03E2C530-5988-0861-50D8-1C7FE1662A60}"/>
              </a:ext>
            </a:extLst>
          </p:cNvPr>
          <p:cNvSpPr/>
          <p:nvPr userDrawn="1"/>
        </p:nvSpPr>
        <p:spPr>
          <a:xfrm>
            <a:off x="3552013" y="4500562"/>
            <a:ext cx="1356948"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2" name="Title 1"/>
          <p:cNvSpPr>
            <a:spLocks noGrp="1"/>
          </p:cNvSpPr>
          <p:nvPr>
            <p:ph type="ctrTitle"/>
          </p:nvPr>
        </p:nvSpPr>
        <p:spPr>
          <a:xfrm>
            <a:off x="4004993" y="5195720"/>
            <a:ext cx="8145682"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24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527" userDrawn="1">
          <p15:clr>
            <a:srgbClr val="FBAE40"/>
          </p15:clr>
        </p15:guide>
        <p15:guide id="24" pos="812" userDrawn="1">
          <p15:clr>
            <a:srgbClr val="FBAE40"/>
          </p15:clr>
        </p15:guide>
        <p15:guide id="25" pos="1097" userDrawn="1">
          <p15:clr>
            <a:srgbClr val="FBAE40"/>
          </p15:clr>
        </p15:guide>
        <p15:guide id="26" pos="1383" userDrawn="1">
          <p15:clr>
            <a:srgbClr val="FBAE40"/>
          </p15:clr>
        </p15:guide>
        <p15:guide id="27" pos="1668" userDrawn="1">
          <p15:clr>
            <a:srgbClr val="FBAE40"/>
          </p15:clr>
        </p15:guide>
        <p15:guide id="28" pos="1952" userDrawn="1">
          <p15:clr>
            <a:srgbClr val="FBAE40"/>
          </p15:clr>
        </p15:guide>
        <p15:guide id="29" pos="2237" userDrawn="1">
          <p15:clr>
            <a:srgbClr val="FBAE40"/>
          </p15:clr>
        </p15:guide>
        <p15:guide id="30" pos="2523" userDrawn="1">
          <p15:clr>
            <a:srgbClr val="FBAE40"/>
          </p15:clr>
        </p15:guide>
        <p15:guide id="31" pos="2808" userDrawn="1">
          <p15:clr>
            <a:srgbClr val="FBAE40"/>
          </p15:clr>
        </p15:guide>
        <p15:guide id="32" pos="3092" userDrawn="1">
          <p15:clr>
            <a:srgbClr val="FBAE40"/>
          </p15:clr>
        </p15:guide>
        <p15:guide id="33" pos="3378" userDrawn="1">
          <p15:clr>
            <a:srgbClr val="FBAE40"/>
          </p15:clr>
        </p15:guide>
        <p15:guide id="34" pos="3663" userDrawn="1">
          <p15:clr>
            <a:srgbClr val="FBAE40"/>
          </p15:clr>
        </p15:guide>
        <p15:guide id="35" pos="3948" userDrawn="1">
          <p15:clr>
            <a:srgbClr val="FBAE40"/>
          </p15:clr>
        </p15:guide>
        <p15:guide id="36" pos="4234" userDrawn="1">
          <p15:clr>
            <a:srgbClr val="FBAE40"/>
          </p15:clr>
        </p15:guide>
        <p15:guide id="37" pos="4518" userDrawn="1">
          <p15:clr>
            <a:srgbClr val="FBAE40"/>
          </p15:clr>
        </p15:guide>
        <p15:guide id="38" pos="4803" userDrawn="1">
          <p15:clr>
            <a:srgbClr val="FBAE40"/>
          </p15:clr>
        </p15:guide>
        <p15:guide id="39" pos="5088" userDrawn="1">
          <p15:clr>
            <a:srgbClr val="FBAE40"/>
          </p15:clr>
        </p15:guide>
        <p15:guide id="40" pos="5374" userDrawn="1">
          <p15:clr>
            <a:srgbClr val="FBAE40"/>
          </p15:clr>
        </p15:guide>
        <p15:guide id="41" pos="5658" userDrawn="1">
          <p15:clr>
            <a:srgbClr val="FBAE40"/>
          </p15:clr>
        </p15:guide>
        <p15:guide id="42" pos="5943" userDrawn="1">
          <p15:clr>
            <a:srgbClr val="FBAE40"/>
          </p15:clr>
        </p15:guide>
        <p15:guide id="43" pos="6229" userDrawn="1">
          <p15:clr>
            <a:srgbClr val="FBAE40"/>
          </p15:clr>
        </p15:guide>
        <p15:guide id="44" pos="6514" userDrawn="1">
          <p15:clr>
            <a:srgbClr val="FBAE40"/>
          </p15:clr>
        </p15:guide>
        <p15:guide id="45" pos="6798" userDrawn="1">
          <p15:clr>
            <a:srgbClr val="FBAE40"/>
          </p15:clr>
        </p15:guide>
        <p15:guide id="46" pos="7083" userDrawn="1">
          <p15:clr>
            <a:srgbClr val="FBAE40"/>
          </p15:clr>
        </p15:guide>
        <p15:guide id="47" pos="7369" userDrawn="1">
          <p15:clr>
            <a:srgbClr val="FBAE40"/>
          </p15:clr>
        </p15:guide>
        <p15:guide id="48" pos="7654" userDrawn="1">
          <p15:clr>
            <a:srgbClr val="FBAE40"/>
          </p15:clr>
        </p15:guide>
        <p15:guide id="49" pos="7939" userDrawn="1">
          <p15:clr>
            <a:srgbClr val="FBAE40"/>
          </p15:clr>
        </p15:guide>
        <p15:guide id="50" pos="822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289580" y="1979837"/>
            <a:ext cx="5204044"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6946150" y="1979613"/>
            <a:ext cx="5204044"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6719887" y="899837"/>
            <a:ext cx="5430307"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6719887" y="1979837"/>
            <a:ext cx="5430787"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6267904"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10792165" y="7380288"/>
            <a:ext cx="1358509"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289580" y="1979837"/>
            <a:ext cx="5204044"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6946150" y="1979613"/>
            <a:ext cx="5204044"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10792165" y="7380288"/>
            <a:ext cx="1358509"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89102" y="899837"/>
            <a:ext cx="10861093"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289581" y="1979837"/>
            <a:ext cx="10861094"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289535" y="0"/>
            <a:ext cx="1358509"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648044" y="0"/>
            <a:ext cx="9502149"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10791730" y="7019837"/>
            <a:ext cx="1357577"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10792165" y="7380288"/>
            <a:ext cx="1358509"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43" userDrawn="1">
          <p15:clr>
            <a:srgbClr val="F26B43"/>
          </p15:clr>
        </p15:guide>
        <p15:guide id="2" pos="527" userDrawn="1">
          <p15:clr>
            <a:srgbClr val="F26B43"/>
          </p15:clr>
        </p15:guide>
        <p15:guide id="3" pos="812" userDrawn="1">
          <p15:clr>
            <a:srgbClr val="F26B43"/>
          </p15:clr>
        </p15:guide>
        <p15:guide id="4" pos="1097" userDrawn="1">
          <p15:clr>
            <a:srgbClr val="F26B43"/>
          </p15:clr>
        </p15:guide>
        <p15:guide id="5" pos="1383" userDrawn="1">
          <p15:clr>
            <a:srgbClr val="F26B43"/>
          </p15:clr>
        </p15:guide>
        <p15:guide id="6" pos="1668" userDrawn="1">
          <p15:clr>
            <a:srgbClr val="F26B43"/>
          </p15:clr>
        </p15:guide>
        <p15:guide id="7" pos="1952" userDrawn="1">
          <p15:clr>
            <a:srgbClr val="F26B43"/>
          </p15:clr>
        </p15:guide>
        <p15:guide id="8" pos="2237" userDrawn="1">
          <p15:clr>
            <a:srgbClr val="F26B43"/>
          </p15:clr>
        </p15:guide>
        <p15:guide id="9" pos="2523" userDrawn="1">
          <p15:clr>
            <a:srgbClr val="F26B43"/>
          </p15:clr>
        </p15:guide>
        <p15:guide id="10" pos="2808" userDrawn="1">
          <p15:clr>
            <a:srgbClr val="F26B43"/>
          </p15:clr>
        </p15:guide>
        <p15:guide id="11" pos="3092" userDrawn="1">
          <p15:clr>
            <a:srgbClr val="F26B43"/>
          </p15:clr>
        </p15:guide>
        <p15:guide id="12" pos="3378" userDrawn="1">
          <p15:clr>
            <a:srgbClr val="F26B43"/>
          </p15:clr>
        </p15:guide>
        <p15:guide id="13" pos="3663" userDrawn="1">
          <p15:clr>
            <a:srgbClr val="F26B43"/>
          </p15:clr>
        </p15:guide>
        <p15:guide id="14" pos="3948" userDrawn="1">
          <p15:clr>
            <a:srgbClr val="F26B43"/>
          </p15:clr>
        </p15:guide>
        <p15:guide id="15" pos="4234" userDrawn="1">
          <p15:clr>
            <a:srgbClr val="F26B43"/>
          </p15:clr>
        </p15:guide>
        <p15:guide id="16" pos="4518" userDrawn="1">
          <p15:clr>
            <a:srgbClr val="F26B43"/>
          </p15:clr>
        </p15:guide>
        <p15:guide id="17" pos="4803" userDrawn="1">
          <p15:clr>
            <a:srgbClr val="F26B43"/>
          </p15:clr>
        </p15:guide>
        <p15:guide id="18" pos="5088" userDrawn="1">
          <p15:clr>
            <a:srgbClr val="F26B43"/>
          </p15:clr>
        </p15:guide>
        <p15:guide id="19" pos="5374" userDrawn="1">
          <p15:clr>
            <a:srgbClr val="F26B43"/>
          </p15:clr>
        </p15:guide>
        <p15:guide id="20" pos="5658" userDrawn="1">
          <p15:clr>
            <a:srgbClr val="F26B43"/>
          </p15:clr>
        </p15:guide>
        <p15:guide id="21" pos="5943" userDrawn="1">
          <p15:clr>
            <a:srgbClr val="F26B43"/>
          </p15:clr>
        </p15:guide>
        <p15:guide id="22" pos="6229" userDrawn="1">
          <p15:clr>
            <a:srgbClr val="F26B43"/>
          </p15:clr>
        </p15:guide>
        <p15:guide id="23" pos="6514" userDrawn="1">
          <p15:clr>
            <a:srgbClr val="F26B43"/>
          </p15:clr>
        </p15:guide>
        <p15:guide id="24" pos="6798" userDrawn="1">
          <p15:clr>
            <a:srgbClr val="F26B43"/>
          </p15:clr>
        </p15:guide>
        <p15:guide id="25" pos="7083" userDrawn="1">
          <p15:clr>
            <a:srgbClr val="F26B43"/>
          </p15:clr>
        </p15:guide>
        <p15:guide id="26" pos="7369" userDrawn="1">
          <p15:clr>
            <a:srgbClr val="F26B43"/>
          </p15:clr>
        </p15:guide>
        <p15:guide id="27" pos="7654" userDrawn="1">
          <p15:clr>
            <a:srgbClr val="F26B43"/>
          </p15:clr>
        </p15:guide>
        <p15:guide id="28" pos="7939" userDrawn="1">
          <p15:clr>
            <a:srgbClr val="F26B43"/>
          </p15:clr>
        </p15:guide>
        <p15:guide id="29" pos="8223"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e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od.cst2021.gov.pl/"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a:extLst>
              <a:ext uri="{FF2B5EF4-FFF2-40B4-BE49-F238E27FC236}">
                <a16:creationId xmlns:a16="http://schemas.microsoft.com/office/drawing/2014/main" id="{00B03E41-BEFE-8873-57E5-B9E5EB0E71F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319287" y="7308229"/>
            <a:ext cx="11457930" cy="2514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0" name="Obraz 9" descr="Widok na Beskid Wyspowy o zachodzie słońca, wiosna, zamglona dolina.">
            <a:extLst>
              <a:ext uri="{FF2B5EF4-FFF2-40B4-BE49-F238E27FC236}">
                <a16:creationId xmlns:a16="http://schemas.microsoft.com/office/drawing/2014/main" id="{99E1EB2A-555F-D762-87B3-911B70E224F1}"/>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24669" b="19815"/>
          <a:stretch/>
        </p:blipFill>
        <p:spPr>
          <a:xfrm>
            <a:off x="0" y="747119"/>
            <a:ext cx="13439775" cy="4112838"/>
          </a:xfrm>
          <a:prstGeom prst="rect">
            <a:avLst/>
          </a:prstGeom>
        </p:spPr>
      </p:pic>
      <p:sp>
        <p:nvSpPr>
          <p:cNvPr id="8" name="Prostokąt 7">
            <a:extLst>
              <a:ext uri="{FF2B5EF4-FFF2-40B4-BE49-F238E27FC236}">
                <a16:creationId xmlns:a16="http://schemas.microsoft.com/office/drawing/2014/main" id="{907F7278-E773-95A4-257E-D08104DEC387}"/>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 y="747120"/>
            <a:ext cx="8695680" cy="2096613"/>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6" name="Obraz 5" descr="Fundusze Europejskie">
            <a:extLst>
              <a:ext uri="{FF2B5EF4-FFF2-40B4-BE49-F238E27FC236}">
                <a16:creationId xmlns:a16="http://schemas.microsoft.com/office/drawing/2014/main" id="{DB4C6069-BDA4-7D1D-3604-4B355A23575A}"/>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2857242" y="1786461"/>
            <a:ext cx="5841575" cy="1076573"/>
          </a:xfrm>
          <a:prstGeom prst="rect">
            <a:avLst/>
          </a:prstGeom>
        </p:spPr>
      </p:pic>
      <p:pic>
        <p:nvPicPr>
          <p:cNvPr id="5" name="Obraz 4">
            <a:extLst>
              <a:ext uri="{FF2B5EF4-FFF2-40B4-BE49-F238E27FC236}">
                <a16:creationId xmlns:a16="http://schemas.microsoft.com/office/drawing/2014/main" id="{D4AE7092-0673-CD5D-BD8D-E96C5A4382BA}"/>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1686767" y="6334867"/>
            <a:ext cx="10066237" cy="1065532"/>
          </a:xfrm>
          <a:prstGeom prst="rect">
            <a:avLst/>
          </a:prstGeom>
        </p:spPr>
      </p:pic>
      <p:sp>
        <p:nvSpPr>
          <p:cNvPr id="2" name="Tytuł 1">
            <a:extLst>
              <a:ext uri="{FF2B5EF4-FFF2-40B4-BE49-F238E27FC236}">
                <a16:creationId xmlns:a16="http://schemas.microsoft.com/office/drawing/2014/main" id="{DF45C3FF-89EF-4AEB-A053-DBBABC9E5AEA}"/>
              </a:ext>
            </a:extLst>
          </p:cNvPr>
          <p:cNvSpPr txBox="1">
            <a:spLocks/>
          </p:cNvSpPr>
          <p:nvPr/>
        </p:nvSpPr>
        <p:spPr bwMode="auto">
          <a:xfrm>
            <a:off x="2003361" y="5040119"/>
            <a:ext cx="9433048" cy="553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06475" rtl="0" eaLnBrk="0" fontAlgn="base" hangingPunct="0">
              <a:lnSpc>
                <a:spcPts val="3600"/>
              </a:lnSpc>
              <a:spcBef>
                <a:spcPct val="0"/>
              </a:spcBef>
              <a:spcAft>
                <a:spcPct val="0"/>
              </a:spcAft>
              <a:defRPr sz="2800" b="1" kern="1200">
                <a:solidFill>
                  <a:schemeClr val="tx2"/>
                </a:solidFill>
                <a:latin typeface="Open Sans" pitchFamily="2" charset="0"/>
                <a:ea typeface="Open Sans" pitchFamily="2" charset="0"/>
                <a:cs typeface="Open Sans" pitchFamily="2" charset="0"/>
              </a:defRPr>
            </a:lvl1pPr>
            <a:lvl2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5pPr>
            <a:lvl6pPr marL="4572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6pPr>
            <a:lvl7pPr marL="9144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7pPr>
            <a:lvl8pPr marL="13716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8pPr>
            <a:lvl9pPr marL="18288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9pPr>
          </a:lstStyle>
          <a:p>
            <a:pPr algn="ctr"/>
            <a:r>
              <a:rPr lang="pl-PL" sz="3200" dirty="0"/>
              <a:t>Analiza i ocena finansowa projektów</a:t>
            </a:r>
          </a:p>
          <a:p>
            <a:pPr algn="ctr"/>
            <a:r>
              <a:rPr lang="pl-PL" sz="3200" dirty="0"/>
              <a:t>w perspektywie 2021-2027</a:t>
            </a:r>
          </a:p>
        </p:txBody>
      </p:sp>
      <p:sp>
        <p:nvSpPr>
          <p:cNvPr id="4" name="Tytuł 1">
            <a:extLst>
              <a:ext uri="{FF2B5EF4-FFF2-40B4-BE49-F238E27FC236}">
                <a16:creationId xmlns:a16="http://schemas.microsoft.com/office/drawing/2014/main" id="{A7A5D326-0EF6-5506-ED1A-BAB1DAE1388A}"/>
              </a:ext>
            </a:extLst>
          </p:cNvPr>
          <p:cNvSpPr txBox="1">
            <a:spLocks/>
          </p:cNvSpPr>
          <p:nvPr/>
        </p:nvSpPr>
        <p:spPr bwMode="auto">
          <a:xfrm>
            <a:off x="3263503" y="5942719"/>
            <a:ext cx="9693460" cy="553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06475" rtl="0" eaLnBrk="0" fontAlgn="base" hangingPunct="0">
              <a:lnSpc>
                <a:spcPts val="3600"/>
              </a:lnSpc>
              <a:spcBef>
                <a:spcPct val="0"/>
              </a:spcBef>
              <a:spcAft>
                <a:spcPct val="0"/>
              </a:spcAft>
              <a:defRPr sz="2800" b="1" kern="1200">
                <a:solidFill>
                  <a:schemeClr val="tx2"/>
                </a:solidFill>
                <a:latin typeface="Open Sans" pitchFamily="2" charset="0"/>
                <a:ea typeface="Open Sans" pitchFamily="2" charset="0"/>
                <a:cs typeface="Open Sans" pitchFamily="2" charset="0"/>
              </a:defRPr>
            </a:lvl1pPr>
            <a:lvl2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5pPr>
            <a:lvl6pPr marL="4572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6pPr>
            <a:lvl7pPr marL="9144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7pPr>
            <a:lvl8pPr marL="13716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8pPr>
            <a:lvl9pPr marL="18288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9pPr>
          </a:lstStyle>
          <a:p>
            <a:pPr algn="r"/>
            <a:r>
              <a:rPr lang="pl-PL" sz="1400" dirty="0">
                <a:cs typeface="Times New Roman" panose="02020603050405020304" pitchFamily="18" charset="0"/>
              </a:rPr>
              <a:t>Departament Analiz i Ryzyka Finansowego NFOŚiGW, wrzesień 2024 r</a:t>
            </a:r>
            <a:r>
              <a:rPr lang="pl-PL" sz="1050"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9E94ECE-E7C7-83F0-655C-443DFCF9F41A}"/>
              </a:ext>
            </a:extLst>
          </p:cNvPr>
          <p:cNvSpPr>
            <a:spLocks noGrp="1"/>
          </p:cNvSpPr>
          <p:nvPr>
            <p:ph type="title"/>
          </p:nvPr>
        </p:nvSpPr>
        <p:spPr>
          <a:xfrm>
            <a:off x="1463303" y="457072"/>
            <a:ext cx="10861093" cy="1080001"/>
          </a:xfrm>
        </p:spPr>
        <p:txBody>
          <a:bodyPr/>
          <a:lstStyle/>
          <a:p>
            <a:pPr marL="533400" indent="-533400"/>
            <a:r>
              <a:rPr lang="pl-PL" dirty="0"/>
              <a:t>III.	Analiza finansowa (AF) </a:t>
            </a:r>
          </a:p>
        </p:txBody>
      </p:sp>
      <p:sp>
        <p:nvSpPr>
          <p:cNvPr id="3" name="Symbol zastępczy zawartości 2">
            <a:extLst>
              <a:ext uri="{FF2B5EF4-FFF2-40B4-BE49-F238E27FC236}">
                <a16:creationId xmlns:a16="http://schemas.microsoft.com/office/drawing/2014/main" id="{F984208E-A70F-1399-4B54-025ACD3DDA3E}"/>
              </a:ext>
            </a:extLst>
          </p:cNvPr>
          <p:cNvSpPr>
            <a:spLocks noGrp="1"/>
          </p:cNvSpPr>
          <p:nvPr>
            <p:ph idx="1"/>
          </p:nvPr>
        </p:nvSpPr>
        <p:spPr>
          <a:xfrm>
            <a:off x="1115379" y="1347014"/>
            <a:ext cx="12199058" cy="5472408"/>
          </a:xfrm>
        </p:spPr>
        <p:txBody>
          <a:bodyPr>
            <a:normAutofit/>
          </a:bodyPr>
          <a:lstStyle/>
          <a:p>
            <a:pPr marL="0" indent="0">
              <a:buNone/>
            </a:pPr>
            <a:r>
              <a:rPr lang="pl-PL" sz="2400" dirty="0"/>
              <a:t>W ramach analizy finansowej należy m.in.:</a:t>
            </a:r>
          </a:p>
          <a:p>
            <a:pPr marL="0" indent="0">
              <a:buNone/>
            </a:pPr>
            <a:endParaRPr lang="pl-PL" sz="2400" dirty="0"/>
          </a:p>
          <a:p>
            <a:pPr marL="0" indent="0">
              <a:buNone/>
            </a:pPr>
            <a:r>
              <a:rPr lang="pl-PL" sz="2400" dirty="0"/>
              <a:t>a) określić założenia do analizy,</a:t>
            </a:r>
          </a:p>
          <a:p>
            <a:pPr marL="0" indent="0">
              <a:buNone/>
            </a:pPr>
            <a:endParaRPr lang="pl-PL" sz="2400" dirty="0"/>
          </a:p>
          <a:p>
            <a:pPr marL="0" indent="0">
              <a:buNone/>
            </a:pPr>
            <a:r>
              <a:rPr lang="pl-PL" sz="2400" dirty="0"/>
              <a:t>b) zestawić przepływy pieniężne projektu dla każdego roku analizy,</a:t>
            </a:r>
          </a:p>
          <a:p>
            <a:pPr marL="0" indent="0">
              <a:buNone/>
            </a:pPr>
            <a:endParaRPr lang="pl-PL" sz="2400" dirty="0"/>
          </a:p>
          <a:p>
            <a:pPr marL="0" indent="0">
              <a:buNone/>
            </a:pPr>
            <a:r>
              <a:rPr lang="pl-PL" sz="2400" dirty="0"/>
              <a:t>c) określić źródła finansowania projektu,</a:t>
            </a:r>
          </a:p>
          <a:p>
            <a:pPr marL="0" indent="0">
              <a:buNone/>
            </a:pPr>
            <a:endParaRPr lang="pl-PL" sz="2400" dirty="0"/>
          </a:p>
          <a:p>
            <a:pPr marL="0" indent="0">
              <a:buNone/>
            </a:pPr>
            <a:r>
              <a:rPr lang="pl-PL" sz="2400" dirty="0"/>
              <a:t>d) ustalić wartości wskaźników efektywności finansowej projektu,</a:t>
            </a:r>
          </a:p>
          <a:p>
            <a:pPr marL="0" indent="0">
              <a:buNone/>
            </a:pPr>
            <a:endParaRPr lang="pl-PL" sz="2400" dirty="0"/>
          </a:p>
          <a:p>
            <a:pPr marL="0" indent="0">
              <a:buNone/>
            </a:pPr>
            <a:r>
              <a:rPr lang="pl-PL" sz="2400" dirty="0"/>
              <a:t>e) przeprowadzić analizę stabilności (trwałości) finansowej. </a:t>
            </a:r>
          </a:p>
        </p:txBody>
      </p:sp>
      <p:sp>
        <p:nvSpPr>
          <p:cNvPr id="4" name="Symbol zastępczy numeru slajdu 3">
            <a:extLst>
              <a:ext uri="{FF2B5EF4-FFF2-40B4-BE49-F238E27FC236}">
                <a16:creationId xmlns:a16="http://schemas.microsoft.com/office/drawing/2014/main" id="{A220F8E6-D917-41D2-0C50-E6862D3A8B3F}"/>
              </a:ext>
            </a:extLst>
          </p:cNvPr>
          <p:cNvSpPr>
            <a:spLocks noGrp="1"/>
          </p:cNvSpPr>
          <p:nvPr>
            <p:ph type="sldNum" sz="quarter" idx="10"/>
          </p:nvPr>
        </p:nvSpPr>
        <p:spPr/>
        <p:txBody>
          <a:bodyPr/>
          <a:lstStyle/>
          <a:p>
            <a:pPr>
              <a:defRPr/>
            </a:pPr>
            <a:fld id="{88E6BE7B-80CB-4926-B646-E23E8BCBFE23}" type="slidenum">
              <a:rPr lang="pl-PL" altLang="pl-PL" smtClean="0"/>
              <a:pPr>
                <a:defRPr/>
              </a:pPr>
              <a:t>10</a:t>
            </a:fld>
            <a:endParaRPr lang="pl-PL" altLang="pl-PL"/>
          </a:p>
        </p:txBody>
      </p:sp>
      <p:pic>
        <p:nvPicPr>
          <p:cNvPr id="5" name="Obraz 4">
            <a:extLst>
              <a:ext uri="{FF2B5EF4-FFF2-40B4-BE49-F238E27FC236}">
                <a16:creationId xmlns:a16="http://schemas.microsoft.com/office/drawing/2014/main" id="{7E47E478-3855-9FC8-E8CC-E64DF38973A6}"/>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3190" y="6577071"/>
            <a:ext cx="10066237" cy="1065532"/>
          </a:xfrm>
          <a:prstGeom prst="rect">
            <a:avLst/>
          </a:prstGeom>
        </p:spPr>
      </p:pic>
    </p:spTree>
    <p:extLst>
      <p:ext uri="{BB962C8B-B14F-4D97-AF65-F5344CB8AC3E}">
        <p14:creationId xmlns:p14="http://schemas.microsoft.com/office/powerpoint/2010/main" val="3256818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E0624A-787A-CA92-6912-37B8E3FC605F}"/>
              </a:ext>
            </a:extLst>
          </p:cNvPr>
          <p:cNvSpPr>
            <a:spLocks noGrp="1"/>
          </p:cNvSpPr>
          <p:nvPr>
            <p:ph type="title"/>
          </p:nvPr>
        </p:nvSpPr>
        <p:spPr>
          <a:xfrm>
            <a:off x="1679327" y="334531"/>
            <a:ext cx="8640763" cy="618963"/>
          </a:xfrm>
        </p:spPr>
        <p:txBody>
          <a:bodyPr>
            <a:normAutofit/>
          </a:bodyPr>
          <a:lstStyle/>
          <a:p>
            <a:r>
              <a:rPr lang="pl-PL" sz="3200" dirty="0"/>
              <a:t>III. 1 Założenia do analizy finansowej </a:t>
            </a:r>
          </a:p>
        </p:txBody>
      </p:sp>
      <p:sp>
        <p:nvSpPr>
          <p:cNvPr id="3" name="Symbol zastępczy zawartości 2">
            <a:extLst>
              <a:ext uri="{FF2B5EF4-FFF2-40B4-BE49-F238E27FC236}">
                <a16:creationId xmlns:a16="http://schemas.microsoft.com/office/drawing/2014/main" id="{CDED72A4-053A-CDD1-7788-7C35146D1989}"/>
              </a:ext>
            </a:extLst>
          </p:cNvPr>
          <p:cNvSpPr>
            <a:spLocks noGrp="1"/>
          </p:cNvSpPr>
          <p:nvPr>
            <p:ph idx="1"/>
          </p:nvPr>
        </p:nvSpPr>
        <p:spPr>
          <a:xfrm>
            <a:off x="1679327" y="1403573"/>
            <a:ext cx="10801200" cy="4104456"/>
          </a:xfrm>
        </p:spPr>
        <p:txBody>
          <a:bodyPr>
            <a:normAutofit/>
          </a:bodyPr>
          <a:lstStyle/>
          <a:p>
            <a:pPr>
              <a:buFont typeface="Wingdings" panose="05000000000000000000" pitchFamily="2" charset="2"/>
              <a:buChar char="Ø"/>
            </a:pPr>
            <a:r>
              <a:rPr lang="pl-PL" sz="2000" b="1" u="sng" dirty="0">
                <a:solidFill>
                  <a:schemeClr val="tx2">
                    <a:lumMod val="75000"/>
                  </a:schemeClr>
                </a:solidFill>
              </a:rPr>
              <a:t>okres odniesienia</a:t>
            </a:r>
            <a:r>
              <a:rPr lang="pl-PL" sz="2000" dirty="0">
                <a:solidFill>
                  <a:schemeClr val="accent1">
                    <a:lumMod val="75000"/>
                  </a:schemeClr>
                </a:solidFill>
              </a:rPr>
              <a:t>: </a:t>
            </a:r>
          </a:p>
          <a:p>
            <a:pPr marL="0" indent="0">
              <a:buNone/>
            </a:pPr>
            <a:endParaRPr lang="pl-PL" sz="2000" b="1" dirty="0">
              <a:solidFill>
                <a:schemeClr val="accent1">
                  <a:lumMod val="75000"/>
                </a:schemeClr>
              </a:solidFill>
              <a:highlight>
                <a:srgbClr val="FFFFFF"/>
              </a:highlight>
            </a:endParaRPr>
          </a:p>
          <a:p>
            <a:pPr marL="358775" indent="0" algn="just">
              <a:buNone/>
            </a:pPr>
            <a:r>
              <a:rPr lang="pl-PL" sz="2000" b="1" dirty="0">
                <a:highlight>
                  <a:srgbClr val="FFFFFF"/>
                </a:highlight>
              </a:rPr>
              <a:t>15 lat </a:t>
            </a:r>
            <a:r>
              <a:rPr lang="pl-PL" sz="2000" dirty="0">
                <a:highlight>
                  <a:srgbClr val="FFFFFF"/>
                </a:highlight>
              </a:rPr>
              <a:t> - tj. zgodnie z okresami odniesienia tożsamymi dla analizy finansowej i analizy ekonomicznej, zdefiniowanymi dla poprzedniej perspektywy finansowej </a:t>
            </a:r>
            <a:r>
              <a:rPr lang="pl-PL" sz="2000" dirty="0" err="1">
                <a:highlight>
                  <a:srgbClr val="FFFFFF"/>
                </a:highlight>
              </a:rPr>
              <a:t>POIiŚ</a:t>
            </a:r>
            <a:r>
              <a:rPr lang="pl-PL" sz="2000" dirty="0">
                <a:highlight>
                  <a:srgbClr val="FFFFFF"/>
                </a:highlight>
              </a:rPr>
              <a:t> 2014-2020, (załącznik I do rozporządzenia nr KE 480/2014) w pozycji „Pozostałe sektory”</a:t>
            </a:r>
          </a:p>
          <a:p>
            <a:pPr marL="504825" lvl="1" indent="0" algn="just">
              <a:buNone/>
            </a:pPr>
            <a:endParaRPr lang="pl-PL" sz="2000" dirty="0"/>
          </a:p>
          <a:p>
            <a:pPr marL="358775" lvl="1" indent="0" algn="just">
              <a:buNone/>
            </a:pPr>
            <a:r>
              <a:rPr lang="pl-PL" sz="2000" b="1" dirty="0"/>
              <a:t>Pierwszym rokiem </a:t>
            </a:r>
            <a:r>
              <a:rPr lang="pl-PL" sz="2000" dirty="0"/>
              <a:t>(bazowym) okresu odniesienia </a:t>
            </a:r>
            <a:r>
              <a:rPr lang="pl-PL" sz="2000" b="1" dirty="0"/>
              <a:t>jest rok rozpoczęcia realizacji projektu</a:t>
            </a:r>
            <a:r>
              <a:rPr lang="pl-PL" sz="2000" dirty="0"/>
              <a:t> </a:t>
            </a:r>
            <a:r>
              <a:rPr lang="pl-PL" sz="2000" b="1" dirty="0"/>
              <a:t>lub rok złożenia wniosku o dofinansowanie </a:t>
            </a:r>
            <a:r>
              <a:rPr lang="pl-PL" sz="2000" dirty="0"/>
              <a:t>w przypadku, </a:t>
            </a:r>
            <a:r>
              <a:rPr lang="pl-PL" sz="2000" b="1" dirty="0"/>
              <a:t>gdy realizacja została rozpoczęta</a:t>
            </a:r>
            <a:r>
              <a:rPr lang="pl-PL" sz="2000" dirty="0"/>
              <a:t>, przy czym w modelu finansowym należy także przedstawić jako dane wyjściowe, historyczne dane finansowe Wnioskodawcy (także Operatora jeżeli dotyczy) za ostatnie trzy lata poprzedzające rok złożenia wniosku (wykonanie wyników); </a:t>
            </a:r>
          </a:p>
        </p:txBody>
      </p:sp>
      <p:sp>
        <p:nvSpPr>
          <p:cNvPr id="4" name="Symbol zastępczy numeru slajdu 3">
            <a:extLst>
              <a:ext uri="{FF2B5EF4-FFF2-40B4-BE49-F238E27FC236}">
                <a16:creationId xmlns:a16="http://schemas.microsoft.com/office/drawing/2014/main" id="{75A2843E-AE0E-9CF2-AFF5-846532EE27C8}"/>
              </a:ext>
            </a:extLst>
          </p:cNvPr>
          <p:cNvSpPr>
            <a:spLocks noGrp="1"/>
          </p:cNvSpPr>
          <p:nvPr>
            <p:ph type="sldNum" sz="quarter" idx="10"/>
          </p:nvPr>
        </p:nvSpPr>
        <p:spPr/>
        <p:txBody>
          <a:bodyPr/>
          <a:lstStyle/>
          <a:p>
            <a:pPr>
              <a:defRPr/>
            </a:pPr>
            <a:fld id="{88E6BE7B-80CB-4926-B646-E23E8BCBFE23}" type="slidenum">
              <a:rPr lang="pl-PL" altLang="pl-PL" smtClean="0"/>
              <a:pPr>
                <a:defRPr/>
              </a:pPr>
              <a:t>11</a:t>
            </a:fld>
            <a:endParaRPr lang="pl-PL" altLang="pl-PL"/>
          </a:p>
        </p:txBody>
      </p:sp>
      <p:pic>
        <p:nvPicPr>
          <p:cNvPr id="5" name="Obraz 4">
            <a:extLst>
              <a:ext uri="{FF2B5EF4-FFF2-40B4-BE49-F238E27FC236}">
                <a16:creationId xmlns:a16="http://schemas.microsoft.com/office/drawing/2014/main" id="{F1F21EB5-33D9-06AE-2490-36273916E458}"/>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3190" y="6577071"/>
            <a:ext cx="10066237" cy="1065532"/>
          </a:xfrm>
          <a:prstGeom prst="rect">
            <a:avLst/>
          </a:prstGeom>
        </p:spPr>
      </p:pic>
    </p:spTree>
    <p:extLst>
      <p:ext uri="{BB962C8B-B14F-4D97-AF65-F5344CB8AC3E}">
        <p14:creationId xmlns:p14="http://schemas.microsoft.com/office/powerpoint/2010/main" val="2062980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93CA36D-C721-33C4-291E-194118243243}"/>
              </a:ext>
            </a:extLst>
          </p:cNvPr>
          <p:cNvSpPr>
            <a:spLocks noGrp="1"/>
          </p:cNvSpPr>
          <p:nvPr>
            <p:ph type="title"/>
          </p:nvPr>
        </p:nvSpPr>
        <p:spPr>
          <a:xfrm>
            <a:off x="1667510" y="249198"/>
            <a:ext cx="8640763" cy="495039"/>
          </a:xfrm>
        </p:spPr>
        <p:txBody>
          <a:bodyPr/>
          <a:lstStyle/>
          <a:p>
            <a:r>
              <a:rPr lang="pl-PL" dirty="0"/>
              <a:t>III.1 Założenia do analizy finansowej </a:t>
            </a:r>
          </a:p>
        </p:txBody>
      </p:sp>
      <p:sp>
        <p:nvSpPr>
          <p:cNvPr id="3" name="Symbol zastępczy zawartości 2">
            <a:extLst>
              <a:ext uri="{FF2B5EF4-FFF2-40B4-BE49-F238E27FC236}">
                <a16:creationId xmlns:a16="http://schemas.microsoft.com/office/drawing/2014/main" id="{947F3114-BD19-BC15-132D-70A50447BD6A}"/>
              </a:ext>
            </a:extLst>
          </p:cNvPr>
          <p:cNvSpPr>
            <a:spLocks noGrp="1"/>
          </p:cNvSpPr>
          <p:nvPr>
            <p:ph idx="1"/>
          </p:nvPr>
        </p:nvSpPr>
        <p:spPr>
          <a:xfrm>
            <a:off x="1247279" y="845690"/>
            <a:ext cx="11473300" cy="6048671"/>
          </a:xfrm>
        </p:spPr>
        <p:txBody>
          <a:bodyPr>
            <a:normAutofit/>
          </a:bodyPr>
          <a:lstStyle/>
          <a:p>
            <a:pPr>
              <a:buFont typeface="Wingdings" panose="05000000000000000000" pitchFamily="2" charset="2"/>
              <a:buChar char="Ø"/>
            </a:pPr>
            <a:r>
              <a:rPr lang="pl-PL" b="1" u="sng" dirty="0">
                <a:solidFill>
                  <a:schemeClr val="tx2">
                    <a:lumMod val="75000"/>
                  </a:schemeClr>
                </a:solidFill>
              </a:rPr>
              <a:t>Ceny stałe/bieżące (zmienne):</a:t>
            </a:r>
          </a:p>
          <a:p>
            <a:pPr marL="306388" lvl="1" indent="-285750" algn="just">
              <a:spcBef>
                <a:spcPts val="400"/>
              </a:spcBef>
              <a:buFont typeface="Wingdings" panose="05000000000000000000" pitchFamily="2" charset="2"/>
              <a:buChar char="v"/>
            </a:pPr>
            <a:r>
              <a:rPr lang="pl-PL" sz="1600" dirty="0"/>
              <a:t>Zgodnie z dokumentem: „Wytyczne dotyczące zagadnień związanych z przygotowaniem projektów inwestycyjnych, w tym hybrydowych na lata 2021-2027” (dalej „Wytyczne”), Roz. 6 Analiza finansowa, Podrozdział 6.4, analiza finansowa może być sporządzona:</a:t>
            </a:r>
          </a:p>
          <a:p>
            <a:pPr marL="446088" lvl="1" algn="just">
              <a:spcBef>
                <a:spcPts val="400"/>
              </a:spcBef>
              <a:buNone/>
            </a:pPr>
            <a:r>
              <a:rPr lang="pl-PL" sz="1600" dirty="0"/>
              <a:t>a)	w cenach stałych lub</a:t>
            </a:r>
          </a:p>
          <a:p>
            <a:pPr marL="446088" lvl="1" algn="just">
              <a:spcBef>
                <a:spcPts val="400"/>
              </a:spcBef>
              <a:buNone/>
            </a:pPr>
            <a:r>
              <a:rPr lang="pl-PL" sz="1600" dirty="0"/>
              <a:t>b)	w cenach bieżących, przy czym, o ile to możliwe i uzasadnione, powinna być przeprowadzona w cenach stałych.</a:t>
            </a:r>
          </a:p>
          <a:p>
            <a:pPr marL="306388" lvl="1" indent="-285750" algn="just">
              <a:spcBef>
                <a:spcPts val="400"/>
              </a:spcBef>
              <a:buFont typeface="Wingdings" panose="05000000000000000000" pitchFamily="2" charset="2"/>
              <a:buChar char="v"/>
            </a:pPr>
            <a:r>
              <a:rPr lang="pl-PL" sz="1600" dirty="0"/>
              <a:t>Ceny stałe/bieżące determinują stosowanie określonych stawek dyskontowych:</a:t>
            </a:r>
          </a:p>
          <a:p>
            <a:pPr marL="774701" lvl="2" algn="just">
              <a:spcBef>
                <a:spcPts val="400"/>
              </a:spcBef>
              <a:buFont typeface="Arial" panose="020B0604020202020204" pitchFamily="34" charset="0"/>
              <a:buChar char="•"/>
            </a:pPr>
            <a:r>
              <a:rPr lang="pl-PL" sz="1600" dirty="0"/>
              <a:t>4 % do analizy finansowej prowadzonej w cenach stałych, </a:t>
            </a:r>
          </a:p>
          <a:p>
            <a:pPr marL="774701" lvl="2" algn="just">
              <a:spcBef>
                <a:spcPts val="400"/>
              </a:spcBef>
              <a:buFont typeface="Arial" panose="020B0604020202020204" pitchFamily="34" charset="0"/>
              <a:buChar char="•"/>
            </a:pPr>
            <a:r>
              <a:rPr lang="pl-PL" sz="1600" dirty="0"/>
              <a:t>9 % dla analizy finansowej prowadzonej w cenach bieżących.</a:t>
            </a:r>
          </a:p>
          <a:p>
            <a:pPr marL="285750" lvl="1" indent="-285750" algn="just">
              <a:spcBef>
                <a:spcPts val="400"/>
              </a:spcBef>
              <a:buFont typeface="Wingdings" panose="05000000000000000000" pitchFamily="2" charset="2"/>
              <a:buChar char="v"/>
            </a:pPr>
            <a:r>
              <a:rPr lang="pl-PL" sz="1600" b="1" dirty="0"/>
              <a:t>Dla projektów o wartości do 50 mln zł </a:t>
            </a:r>
            <a:r>
              <a:rPr lang="pl-PL" sz="1600" dirty="0"/>
              <a:t>przyjęto </a:t>
            </a:r>
            <a:r>
              <a:rPr lang="pl-PL" sz="1600" b="1" dirty="0"/>
              <a:t>możliwość </a:t>
            </a:r>
            <a:r>
              <a:rPr lang="pl-PL" sz="1600" dirty="0"/>
              <a:t>dokonywania </a:t>
            </a:r>
            <a:r>
              <a:rPr lang="pl-PL" sz="1600" b="1" dirty="0"/>
              <a:t>wyboru</a:t>
            </a:r>
            <a:r>
              <a:rPr lang="pl-PL" sz="1600" dirty="0"/>
              <a:t> przez Wnioskodawcę </a:t>
            </a:r>
            <a:r>
              <a:rPr lang="pl-PL" sz="1600" b="1" dirty="0"/>
              <a:t>czy</a:t>
            </a:r>
            <a:r>
              <a:rPr lang="pl-PL" sz="1600" dirty="0"/>
              <a:t> na potrzeby analizy stosuje </a:t>
            </a:r>
            <a:r>
              <a:rPr lang="pl-PL" sz="1600" b="1" dirty="0"/>
              <a:t>ceny stałe czy zmienne </a:t>
            </a:r>
            <a:r>
              <a:rPr lang="pl-PL" sz="1600" dirty="0"/>
              <a:t>z zastrzeżeniem jednak, że </a:t>
            </a:r>
            <a:r>
              <a:rPr lang="pl-PL" sz="1600" b="1" dirty="0"/>
              <a:t>przyjęcie cen zmiennych </a:t>
            </a:r>
            <a:r>
              <a:rPr lang="pl-PL" sz="1600" dirty="0"/>
              <a:t>w analizie finansowej </a:t>
            </a:r>
            <a:r>
              <a:rPr lang="pl-PL" sz="1600" b="1" dirty="0"/>
              <a:t>wymaga przedstawienia </a:t>
            </a:r>
            <a:r>
              <a:rPr lang="pl-PL" sz="1600" dirty="0"/>
              <a:t>przez wnioskodawcę </a:t>
            </a:r>
            <a:r>
              <a:rPr lang="pl-PL" sz="1600" b="1" dirty="0"/>
              <a:t>odpowiedniej argumentacji </a:t>
            </a:r>
            <a:r>
              <a:rPr lang="pl-PL" sz="1600" dirty="0"/>
              <a:t>(specyfika branży, warunki makroekonomiczne, itp.)</a:t>
            </a:r>
          </a:p>
          <a:p>
            <a:pPr marL="285750" lvl="1" indent="-285750" algn="just">
              <a:spcBef>
                <a:spcPts val="400"/>
              </a:spcBef>
              <a:buFont typeface="Wingdings" panose="05000000000000000000" pitchFamily="2" charset="2"/>
              <a:buChar char="v"/>
            </a:pPr>
            <a:r>
              <a:rPr lang="pl-PL" sz="1600" b="1" dirty="0"/>
              <a:t>Dla projektów o wartości powyżej 50 mln zł </a:t>
            </a:r>
            <a:r>
              <a:rPr lang="pl-PL" sz="1600" dirty="0"/>
              <a:t>zaleca się </a:t>
            </a:r>
            <a:r>
              <a:rPr lang="pl-PL" sz="1600" b="1" dirty="0"/>
              <a:t>stosowanie cen stałych</a:t>
            </a:r>
            <a:r>
              <a:rPr lang="pl-PL" sz="1600" dirty="0"/>
              <a:t>, ze względu na konieczność ujednolicenia analizy finansowej oraz analizy ekonomicznej, która - co do zasady - jest przeprowadzana w cenach stałych.</a:t>
            </a:r>
          </a:p>
          <a:p>
            <a:pPr marL="0" lvl="1" indent="0" algn="just">
              <a:buNone/>
            </a:pPr>
            <a:endParaRPr lang="pl-PL" dirty="0"/>
          </a:p>
          <a:p>
            <a:pPr marL="0" lvl="1" indent="0" algn="just">
              <a:buNone/>
            </a:pPr>
            <a:endParaRPr lang="pl-PL" dirty="0"/>
          </a:p>
          <a:p>
            <a:pPr marL="504825" lvl="1" indent="0">
              <a:buNone/>
            </a:pPr>
            <a:endParaRPr lang="pl-PL" dirty="0"/>
          </a:p>
        </p:txBody>
      </p:sp>
      <p:sp>
        <p:nvSpPr>
          <p:cNvPr id="4" name="Symbol zastępczy numeru slajdu 3">
            <a:extLst>
              <a:ext uri="{FF2B5EF4-FFF2-40B4-BE49-F238E27FC236}">
                <a16:creationId xmlns:a16="http://schemas.microsoft.com/office/drawing/2014/main" id="{924C5273-FCC8-D034-294D-1A6A4EA5B0BB}"/>
              </a:ext>
            </a:extLst>
          </p:cNvPr>
          <p:cNvSpPr>
            <a:spLocks noGrp="1"/>
          </p:cNvSpPr>
          <p:nvPr>
            <p:ph type="sldNum" sz="quarter" idx="10"/>
          </p:nvPr>
        </p:nvSpPr>
        <p:spPr/>
        <p:txBody>
          <a:bodyPr/>
          <a:lstStyle/>
          <a:p>
            <a:pPr>
              <a:defRPr/>
            </a:pPr>
            <a:fld id="{88E6BE7B-80CB-4926-B646-E23E8BCBFE23}" type="slidenum">
              <a:rPr lang="pl-PL" altLang="pl-PL" smtClean="0"/>
              <a:pPr>
                <a:defRPr/>
              </a:pPr>
              <a:t>12</a:t>
            </a:fld>
            <a:endParaRPr lang="pl-PL" altLang="pl-PL"/>
          </a:p>
        </p:txBody>
      </p:sp>
      <p:sp>
        <p:nvSpPr>
          <p:cNvPr id="5" name="pole tekstowe 4">
            <a:extLst>
              <a:ext uri="{FF2B5EF4-FFF2-40B4-BE49-F238E27FC236}">
                <a16:creationId xmlns:a16="http://schemas.microsoft.com/office/drawing/2014/main" id="{13BFD3BB-1B77-77AD-4032-EB784767F1E0}"/>
              </a:ext>
            </a:extLst>
          </p:cNvPr>
          <p:cNvSpPr txBox="1"/>
          <p:nvPr/>
        </p:nvSpPr>
        <p:spPr>
          <a:xfrm>
            <a:off x="7727999" y="5868069"/>
            <a:ext cx="5388585" cy="738664"/>
          </a:xfrm>
          <a:custGeom>
            <a:avLst/>
            <a:gdLst>
              <a:gd name="connsiteX0" fmla="*/ 0 w 5388585"/>
              <a:gd name="connsiteY0" fmla="*/ 0 h 738664"/>
              <a:gd name="connsiteX1" fmla="*/ 706503 w 5388585"/>
              <a:gd name="connsiteY1" fmla="*/ 0 h 738664"/>
              <a:gd name="connsiteX2" fmla="*/ 1359121 w 5388585"/>
              <a:gd name="connsiteY2" fmla="*/ 0 h 738664"/>
              <a:gd name="connsiteX3" fmla="*/ 1957853 w 5388585"/>
              <a:gd name="connsiteY3" fmla="*/ 0 h 738664"/>
              <a:gd name="connsiteX4" fmla="*/ 2556584 w 5388585"/>
              <a:gd name="connsiteY4" fmla="*/ 0 h 738664"/>
              <a:gd name="connsiteX5" fmla="*/ 3263088 w 5388585"/>
              <a:gd name="connsiteY5" fmla="*/ 0 h 738664"/>
              <a:gd name="connsiteX6" fmla="*/ 3915705 w 5388585"/>
              <a:gd name="connsiteY6" fmla="*/ 0 h 738664"/>
              <a:gd name="connsiteX7" fmla="*/ 4352779 w 5388585"/>
              <a:gd name="connsiteY7" fmla="*/ 0 h 738664"/>
              <a:gd name="connsiteX8" fmla="*/ 5388585 w 5388585"/>
              <a:gd name="connsiteY8" fmla="*/ 0 h 738664"/>
              <a:gd name="connsiteX9" fmla="*/ 5388585 w 5388585"/>
              <a:gd name="connsiteY9" fmla="*/ 384105 h 738664"/>
              <a:gd name="connsiteX10" fmla="*/ 5388585 w 5388585"/>
              <a:gd name="connsiteY10" fmla="*/ 738664 h 738664"/>
              <a:gd name="connsiteX11" fmla="*/ 4897625 w 5388585"/>
              <a:gd name="connsiteY11" fmla="*/ 738664 h 738664"/>
              <a:gd name="connsiteX12" fmla="*/ 4191122 w 5388585"/>
              <a:gd name="connsiteY12" fmla="*/ 738664 h 738664"/>
              <a:gd name="connsiteX13" fmla="*/ 3646276 w 5388585"/>
              <a:gd name="connsiteY13" fmla="*/ 738664 h 738664"/>
              <a:gd name="connsiteX14" fmla="*/ 2939772 w 5388585"/>
              <a:gd name="connsiteY14" fmla="*/ 738664 h 738664"/>
              <a:gd name="connsiteX15" fmla="*/ 2448813 w 5388585"/>
              <a:gd name="connsiteY15" fmla="*/ 738664 h 738664"/>
              <a:gd name="connsiteX16" fmla="*/ 2011738 w 5388585"/>
              <a:gd name="connsiteY16" fmla="*/ 738664 h 738664"/>
              <a:gd name="connsiteX17" fmla="*/ 1574664 w 5388585"/>
              <a:gd name="connsiteY17" fmla="*/ 738664 h 738664"/>
              <a:gd name="connsiteX18" fmla="*/ 922047 w 5388585"/>
              <a:gd name="connsiteY18" fmla="*/ 738664 h 738664"/>
              <a:gd name="connsiteX19" fmla="*/ 0 w 5388585"/>
              <a:gd name="connsiteY19" fmla="*/ 738664 h 738664"/>
              <a:gd name="connsiteX20" fmla="*/ 0 w 5388585"/>
              <a:gd name="connsiteY20" fmla="*/ 369332 h 738664"/>
              <a:gd name="connsiteX21" fmla="*/ 0 w 5388585"/>
              <a:gd name="connsiteY21" fmla="*/ 0 h 73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88585" h="738664" fill="none" extrusionOk="0">
                <a:moveTo>
                  <a:pt x="0" y="0"/>
                </a:moveTo>
                <a:cubicBezTo>
                  <a:pt x="186833" y="-56757"/>
                  <a:pt x="523019" y="57673"/>
                  <a:pt x="706503" y="0"/>
                </a:cubicBezTo>
                <a:cubicBezTo>
                  <a:pt x="889987" y="-57673"/>
                  <a:pt x="1135378" y="14244"/>
                  <a:pt x="1359121" y="0"/>
                </a:cubicBezTo>
                <a:cubicBezTo>
                  <a:pt x="1582864" y="-14244"/>
                  <a:pt x="1710056" y="71316"/>
                  <a:pt x="1957853" y="0"/>
                </a:cubicBezTo>
                <a:cubicBezTo>
                  <a:pt x="2205650" y="-71316"/>
                  <a:pt x="2428236" y="57893"/>
                  <a:pt x="2556584" y="0"/>
                </a:cubicBezTo>
                <a:cubicBezTo>
                  <a:pt x="2684932" y="-57893"/>
                  <a:pt x="2983054" y="16482"/>
                  <a:pt x="3263088" y="0"/>
                </a:cubicBezTo>
                <a:cubicBezTo>
                  <a:pt x="3543122" y="-16482"/>
                  <a:pt x="3772235" y="21344"/>
                  <a:pt x="3915705" y="0"/>
                </a:cubicBezTo>
                <a:cubicBezTo>
                  <a:pt x="4059175" y="-21344"/>
                  <a:pt x="4227945" y="39358"/>
                  <a:pt x="4352779" y="0"/>
                </a:cubicBezTo>
                <a:cubicBezTo>
                  <a:pt x="4477613" y="-39358"/>
                  <a:pt x="4872033" y="8242"/>
                  <a:pt x="5388585" y="0"/>
                </a:cubicBezTo>
                <a:cubicBezTo>
                  <a:pt x="5390527" y="130597"/>
                  <a:pt x="5357722" y="211814"/>
                  <a:pt x="5388585" y="384105"/>
                </a:cubicBezTo>
                <a:cubicBezTo>
                  <a:pt x="5419448" y="556397"/>
                  <a:pt x="5353285" y="663710"/>
                  <a:pt x="5388585" y="738664"/>
                </a:cubicBezTo>
                <a:cubicBezTo>
                  <a:pt x="5273641" y="762748"/>
                  <a:pt x="5085723" y="708379"/>
                  <a:pt x="4897625" y="738664"/>
                </a:cubicBezTo>
                <a:cubicBezTo>
                  <a:pt x="4709527" y="768949"/>
                  <a:pt x="4363692" y="673136"/>
                  <a:pt x="4191122" y="738664"/>
                </a:cubicBezTo>
                <a:cubicBezTo>
                  <a:pt x="4018552" y="804192"/>
                  <a:pt x="3896765" y="673716"/>
                  <a:pt x="3646276" y="738664"/>
                </a:cubicBezTo>
                <a:cubicBezTo>
                  <a:pt x="3395787" y="803612"/>
                  <a:pt x="3245956" y="696525"/>
                  <a:pt x="2939772" y="738664"/>
                </a:cubicBezTo>
                <a:cubicBezTo>
                  <a:pt x="2633588" y="780803"/>
                  <a:pt x="2653435" y="697819"/>
                  <a:pt x="2448813" y="738664"/>
                </a:cubicBezTo>
                <a:cubicBezTo>
                  <a:pt x="2244191" y="779509"/>
                  <a:pt x="2125308" y="728383"/>
                  <a:pt x="2011738" y="738664"/>
                </a:cubicBezTo>
                <a:cubicBezTo>
                  <a:pt x="1898168" y="748945"/>
                  <a:pt x="1665169" y="719212"/>
                  <a:pt x="1574664" y="738664"/>
                </a:cubicBezTo>
                <a:cubicBezTo>
                  <a:pt x="1484159" y="758116"/>
                  <a:pt x="1080928" y="724656"/>
                  <a:pt x="922047" y="738664"/>
                </a:cubicBezTo>
                <a:cubicBezTo>
                  <a:pt x="763166" y="752672"/>
                  <a:pt x="285491" y="631326"/>
                  <a:pt x="0" y="738664"/>
                </a:cubicBezTo>
                <a:cubicBezTo>
                  <a:pt x="-24954" y="572617"/>
                  <a:pt x="27326" y="531652"/>
                  <a:pt x="0" y="369332"/>
                </a:cubicBezTo>
                <a:cubicBezTo>
                  <a:pt x="-27326" y="207012"/>
                  <a:pt x="4566" y="118566"/>
                  <a:pt x="0" y="0"/>
                </a:cubicBezTo>
                <a:close/>
              </a:path>
              <a:path w="5388585" h="738664" stroke="0" extrusionOk="0">
                <a:moveTo>
                  <a:pt x="0" y="0"/>
                </a:moveTo>
                <a:cubicBezTo>
                  <a:pt x="207126" y="-60795"/>
                  <a:pt x="415915" y="26688"/>
                  <a:pt x="544846" y="0"/>
                </a:cubicBezTo>
                <a:cubicBezTo>
                  <a:pt x="673777" y="-26688"/>
                  <a:pt x="778491" y="29955"/>
                  <a:pt x="981920" y="0"/>
                </a:cubicBezTo>
                <a:cubicBezTo>
                  <a:pt x="1185349" y="-29955"/>
                  <a:pt x="1545902" y="15685"/>
                  <a:pt x="1688423" y="0"/>
                </a:cubicBezTo>
                <a:cubicBezTo>
                  <a:pt x="1830944" y="-15685"/>
                  <a:pt x="2020339" y="32625"/>
                  <a:pt x="2233269" y="0"/>
                </a:cubicBezTo>
                <a:cubicBezTo>
                  <a:pt x="2446199" y="-32625"/>
                  <a:pt x="2617622" y="42461"/>
                  <a:pt x="2778115" y="0"/>
                </a:cubicBezTo>
                <a:cubicBezTo>
                  <a:pt x="2938608" y="-42461"/>
                  <a:pt x="3282777" y="4580"/>
                  <a:pt x="3484618" y="0"/>
                </a:cubicBezTo>
                <a:cubicBezTo>
                  <a:pt x="3686459" y="-4580"/>
                  <a:pt x="3871438" y="24939"/>
                  <a:pt x="3975578" y="0"/>
                </a:cubicBezTo>
                <a:cubicBezTo>
                  <a:pt x="4079718" y="-24939"/>
                  <a:pt x="4479581" y="59600"/>
                  <a:pt x="4682082" y="0"/>
                </a:cubicBezTo>
                <a:cubicBezTo>
                  <a:pt x="4884583" y="-59600"/>
                  <a:pt x="5207387" y="16137"/>
                  <a:pt x="5388585" y="0"/>
                </a:cubicBezTo>
                <a:cubicBezTo>
                  <a:pt x="5405705" y="100193"/>
                  <a:pt x="5355510" y="257057"/>
                  <a:pt x="5388585" y="369332"/>
                </a:cubicBezTo>
                <a:cubicBezTo>
                  <a:pt x="5421660" y="481607"/>
                  <a:pt x="5345795" y="631012"/>
                  <a:pt x="5388585" y="738664"/>
                </a:cubicBezTo>
                <a:cubicBezTo>
                  <a:pt x="5149878" y="804730"/>
                  <a:pt x="4913516" y="721954"/>
                  <a:pt x="4735967" y="738664"/>
                </a:cubicBezTo>
                <a:cubicBezTo>
                  <a:pt x="4558418" y="755374"/>
                  <a:pt x="4371010" y="669454"/>
                  <a:pt x="4029464" y="738664"/>
                </a:cubicBezTo>
                <a:cubicBezTo>
                  <a:pt x="3687918" y="807874"/>
                  <a:pt x="3507143" y="682645"/>
                  <a:pt x="3322961" y="738664"/>
                </a:cubicBezTo>
                <a:cubicBezTo>
                  <a:pt x="3138779" y="794683"/>
                  <a:pt x="2996413" y="713640"/>
                  <a:pt x="2832001" y="738664"/>
                </a:cubicBezTo>
                <a:cubicBezTo>
                  <a:pt x="2667589" y="763688"/>
                  <a:pt x="2386971" y="698963"/>
                  <a:pt x="2233269" y="738664"/>
                </a:cubicBezTo>
                <a:cubicBezTo>
                  <a:pt x="2079567" y="778365"/>
                  <a:pt x="1717794" y="712395"/>
                  <a:pt x="1526766" y="738664"/>
                </a:cubicBezTo>
                <a:cubicBezTo>
                  <a:pt x="1335738" y="764933"/>
                  <a:pt x="1168682" y="679175"/>
                  <a:pt x="928034" y="738664"/>
                </a:cubicBezTo>
                <a:cubicBezTo>
                  <a:pt x="687386" y="798153"/>
                  <a:pt x="367337" y="729913"/>
                  <a:pt x="0" y="738664"/>
                </a:cubicBezTo>
                <a:cubicBezTo>
                  <a:pt x="-19740" y="570931"/>
                  <a:pt x="19761" y="497873"/>
                  <a:pt x="0" y="384105"/>
                </a:cubicBezTo>
                <a:cubicBezTo>
                  <a:pt x="-19761" y="270337"/>
                  <a:pt x="45686" y="117598"/>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400" b="1" dirty="0"/>
              <a:t>50 mln zł </a:t>
            </a:r>
            <a:r>
              <a:rPr lang="pl-PL" sz="1400" dirty="0"/>
              <a:t>= koszt całkowity projektu, stanowiący sumę wydatków kwalifikowanych i niekwalifikowanych (zawiera podatek VAT, niezależnie od tego, czy stanowi on wydatek kwalifikowalny w danym projekcie)</a:t>
            </a:r>
          </a:p>
        </p:txBody>
      </p:sp>
      <p:pic>
        <p:nvPicPr>
          <p:cNvPr id="6" name="Obraz 5">
            <a:extLst>
              <a:ext uri="{FF2B5EF4-FFF2-40B4-BE49-F238E27FC236}">
                <a16:creationId xmlns:a16="http://schemas.microsoft.com/office/drawing/2014/main" id="{47A3D7B1-EF81-2071-D93D-B2094EC753F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0706" y="6713985"/>
            <a:ext cx="10066237" cy="1065532"/>
          </a:xfrm>
          <a:prstGeom prst="rect">
            <a:avLst/>
          </a:prstGeom>
        </p:spPr>
      </p:pic>
    </p:spTree>
    <p:extLst>
      <p:ext uri="{BB962C8B-B14F-4D97-AF65-F5344CB8AC3E}">
        <p14:creationId xmlns:p14="http://schemas.microsoft.com/office/powerpoint/2010/main" val="2949804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40C6A2-3515-7F4F-C275-95DD89C21221}"/>
              </a:ext>
            </a:extLst>
          </p:cNvPr>
          <p:cNvSpPr>
            <a:spLocks noGrp="1"/>
          </p:cNvSpPr>
          <p:nvPr>
            <p:ph type="title"/>
          </p:nvPr>
        </p:nvSpPr>
        <p:spPr>
          <a:xfrm>
            <a:off x="1679327" y="293127"/>
            <a:ext cx="8640763" cy="626917"/>
          </a:xfrm>
        </p:spPr>
        <p:txBody>
          <a:bodyPr/>
          <a:lstStyle/>
          <a:p>
            <a:r>
              <a:rPr lang="pl-PL" dirty="0"/>
              <a:t>III. 1 Założenia do analizy finansowej </a:t>
            </a:r>
          </a:p>
        </p:txBody>
      </p:sp>
      <p:sp>
        <p:nvSpPr>
          <p:cNvPr id="3" name="Symbol zastępczy zawartości 2">
            <a:extLst>
              <a:ext uri="{FF2B5EF4-FFF2-40B4-BE49-F238E27FC236}">
                <a16:creationId xmlns:a16="http://schemas.microsoft.com/office/drawing/2014/main" id="{B4E9D5E4-AC54-7C79-30F2-1E1FA36D1FF6}"/>
              </a:ext>
            </a:extLst>
          </p:cNvPr>
          <p:cNvSpPr>
            <a:spLocks noGrp="1"/>
          </p:cNvSpPr>
          <p:nvPr>
            <p:ph idx="1"/>
          </p:nvPr>
        </p:nvSpPr>
        <p:spPr>
          <a:xfrm>
            <a:off x="1679327" y="1115838"/>
            <a:ext cx="10439119" cy="5327998"/>
          </a:xfrm>
        </p:spPr>
        <p:txBody>
          <a:bodyPr>
            <a:normAutofit/>
          </a:bodyPr>
          <a:lstStyle/>
          <a:p>
            <a:pPr>
              <a:buFont typeface="Wingdings" panose="05000000000000000000" pitchFamily="2" charset="2"/>
              <a:buChar char="Ø"/>
            </a:pPr>
            <a:r>
              <a:rPr lang="pl-PL" b="1" u="sng" dirty="0">
                <a:solidFill>
                  <a:schemeClr val="tx2">
                    <a:lumMod val="75000"/>
                  </a:schemeClr>
                </a:solidFill>
              </a:rPr>
              <a:t>Założenia makroekonomiczne:</a:t>
            </a:r>
          </a:p>
          <a:p>
            <a:pPr marL="0" indent="0" algn="just">
              <a:buNone/>
            </a:pPr>
            <a:r>
              <a:rPr lang="pl-PL" sz="1600" dirty="0"/>
              <a:t>Zgodnie z „Wytycznymi dotyczącymi stosowania jednolitych wskaźników makroekonomicznych będących podstawą oszacowania skutków finansowych projektowanych ustaw” Ministra Finansów z dnia 03.10.2023 r. (albo w nowszej wersji tych wytycznych, jeżeli jest dostępna). </a:t>
            </a:r>
          </a:p>
          <a:p>
            <a:pPr marL="0" lvl="1" indent="0" algn="just">
              <a:buNone/>
            </a:pPr>
            <a:r>
              <a:rPr lang="pl-PL" sz="1600" dirty="0"/>
              <a:t>Dla okresu analizy wykraczającego poza okres prognozy zawartej w ww. dokumencie należy stosować wartości, jak z ostatniego roku ww. wariantów. Warianty te będą podlegały okresowej aktualizacji.</a:t>
            </a:r>
          </a:p>
          <a:p>
            <a:pPr marL="0" lvl="1" indent="0" algn="just">
              <a:buNone/>
            </a:pPr>
            <a:r>
              <a:rPr lang="pl-PL" sz="1600" dirty="0"/>
              <a:t>W przypadku stawek podatkowych (w tym stawek VAT), należy stosować ich wartości, zgodnie z obowiązującymi przepisami.</a:t>
            </a:r>
          </a:p>
          <a:p>
            <a:pPr marL="0" lvl="1" indent="0" algn="just">
              <a:buNone/>
            </a:pPr>
            <a:r>
              <a:rPr lang="pl-PL" sz="1600" dirty="0"/>
              <a:t>Podczas sporządzania analizy finansowej należy wziąć pod uwagę te z ww. założeń, które mają swoje uzasadnienie w kontekście specyfiki projektu, sektora itp., a także inne, które z punktu widzenia beneficjenta/operatora i projektu są istotne do uwzględnienia przy sporządzaniu analizy. </a:t>
            </a:r>
          </a:p>
          <a:p>
            <a:pPr marL="0" lvl="1" indent="0" algn="just">
              <a:buNone/>
            </a:pPr>
            <a:r>
              <a:rPr lang="pl-PL" sz="1600" dirty="0"/>
              <a:t>W przypadku gdy znane są już rzeczywiste wartości danych makroekonomicznych dla lat będących przedmiotem analizy, należy je wykorzystać zamiast danych pochodzących ze scenariuszy.</a:t>
            </a:r>
          </a:p>
          <a:p>
            <a:endParaRPr lang="pl-PL" dirty="0"/>
          </a:p>
        </p:txBody>
      </p:sp>
      <p:sp>
        <p:nvSpPr>
          <p:cNvPr id="4" name="Symbol zastępczy numeru slajdu 3">
            <a:extLst>
              <a:ext uri="{FF2B5EF4-FFF2-40B4-BE49-F238E27FC236}">
                <a16:creationId xmlns:a16="http://schemas.microsoft.com/office/drawing/2014/main" id="{17B0E317-18E2-6D8B-6B17-F6BB2CCE0422}"/>
              </a:ext>
            </a:extLst>
          </p:cNvPr>
          <p:cNvSpPr>
            <a:spLocks noGrp="1"/>
          </p:cNvSpPr>
          <p:nvPr>
            <p:ph type="sldNum" sz="quarter" idx="10"/>
          </p:nvPr>
        </p:nvSpPr>
        <p:spPr/>
        <p:txBody>
          <a:bodyPr/>
          <a:lstStyle/>
          <a:p>
            <a:pPr>
              <a:defRPr/>
            </a:pPr>
            <a:fld id="{88E6BE7B-80CB-4926-B646-E23E8BCBFE23}" type="slidenum">
              <a:rPr lang="pl-PL" altLang="pl-PL" smtClean="0"/>
              <a:pPr>
                <a:defRPr/>
              </a:pPr>
              <a:t>13</a:t>
            </a:fld>
            <a:endParaRPr lang="pl-PL" altLang="pl-PL"/>
          </a:p>
        </p:txBody>
      </p:sp>
      <p:pic>
        <p:nvPicPr>
          <p:cNvPr id="5" name="Obraz 4">
            <a:extLst>
              <a:ext uri="{FF2B5EF4-FFF2-40B4-BE49-F238E27FC236}">
                <a16:creationId xmlns:a16="http://schemas.microsoft.com/office/drawing/2014/main" id="{B7CD5A8B-EFD1-B52E-3907-88F93822CB52}"/>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8036" y="6667071"/>
            <a:ext cx="10066237" cy="1065532"/>
          </a:xfrm>
          <a:prstGeom prst="rect">
            <a:avLst/>
          </a:prstGeom>
        </p:spPr>
      </p:pic>
    </p:spTree>
    <p:extLst>
      <p:ext uri="{BB962C8B-B14F-4D97-AF65-F5344CB8AC3E}">
        <p14:creationId xmlns:p14="http://schemas.microsoft.com/office/powerpoint/2010/main" val="1832757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7716F59-87AE-BCB7-100A-1B91B72351ED}"/>
              </a:ext>
            </a:extLst>
          </p:cNvPr>
          <p:cNvSpPr>
            <a:spLocks noGrp="1"/>
          </p:cNvSpPr>
          <p:nvPr>
            <p:ph type="title"/>
          </p:nvPr>
        </p:nvSpPr>
        <p:spPr>
          <a:xfrm>
            <a:off x="1607319" y="320348"/>
            <a:ext cx="8640763" cy="540368"/>
          </a:xfrm>
        </p:spPr>
        <p:txBody>
          <a:bodyPr/>
          <a:lstStyle/>
          <a:p>
            <a:r>
              <a:rPr lang="pl-PL" dirty="0"/>
              <a:t>III. 1 Założenia do analizy finansowej </a:t>
            </a:r>
          </a:p>
        </p:txBody>
      </p:sp>
      <p:sp>
        <p:nvSpPr>
          <p:cNvPr id="3" name="Symbol zastępczy zawartości 2">
            <a:extLst>
              <a:ext uri="{FF2B5EF4-FFF2-40B4-BE49-F238E27FC236}">
                <a16:creationId xmlns:a16="http://schemas.microsoft.com/office/drawing/2014/main" id="{29E65D3E-D7EB-F403-E72E-DA69ADA8B74B}"/>
              </a:ext>
            </a:extLst>
          </p:cNvPr>
          <p:cNvSpPr>
            <a:spLocks noGrp="1"/>
          </p:cNvSpPr>
          <p:nvPr>
            <p:ph idx="1"/>
          </p:nvPr>
        </p:nvSpPr>
        <p:spPr>
          <a:xfrm>
            <a:off x="1677429" y="1007529"/>
            <a:ext cx="10803097" cy="5544616"/>
          </a:xfrm>
        </p:spPr>
        <p:txBody>
          <a:bodyPr>
            <a:normAutofit/>
          </a:bodyPr>
          <a:lstStyle/>
          <a:p>
            <a:pPr>
              <a:buFont typeface="Wingdings" panose="05000000000000000000" pitchFamily="2" charset="2"/>
              <a:buChar char="Ø"/>
            </a:pPr>
            <a:r>
              <a:rPr lang="pl-PL" b="1" u="sng" dirty="0">
                <a:solidFill>
                  <a:schemeClr val="tx2">
                    <a:lumMod val="75000"/>
                  </a:schemeClr>
                </a:solidFill>
              </a:rPr>
              <a:t>Katalog kosztów</a:t>
            </a:r>
          </a:p>
          <a:p>
            <a:pPr marL="0" indent="0">
              <a:buNone/>
            </a:pPr>
            <a:r>
              <a:rPr lang="pl-PL" dirty="0"/>
              <a:t>Należy uwzględnić stałe i zmienne koszty operacyjne powiększone o nakłady odtworzeniowe</a:t>
            </a:r>
          </a:p>
          <a:p>
            <a:pPr>
              <a:buFont typeface="Wingdings" panose="05000000000000000000" pitchFamily="2" charset="2"/>
              <a:buChar char="Ø"/>
            </a:pPr>
            <a:r>
              <a:rPr lang="pl-PL" b="1" u="sng" dirty="0">
                <a:solidFill>
                  <a:schemeClr val="tx2">
                    <a:lumMod val="75000"/>
                  </a:schemeClr>
                </a:solidFill>
              </a:rPr>
              <a:t>Zmiany w kapitale obrotowym netto</a:t>
            </a:r>
          </a:p>
          <a:p>
            <a:pPr marL="0" indent="0">
              <a:buNone/>
            </a:pPr>
            <a:r>
              <a:rPr lang="pl-PL" dirty="0"/>
              <a:t>Zmiany KON nie są uwzględniane w analizie finansowej (obliczenie wskaźników efektywności finansowej), ale uwzględnia się je w analizie trwałości</a:t>
            </a:r>
          </a:p>
          <a:p>
            <a:pPr>
              <a:buFont typeface="Wingdings" panose="05000000000000000000" pitchFamily="2" charset="2"/>
              <a:buChar char="Ø"/>
            </a:pPr>
            <a:r>
              <a:rPr lang="pl-PL" b="1" u="sng" dirty="0">
                <a:solidFill>
                  <a:schemeClr val="tx2">
                    <a:lumMod val="75000"/>
                  </a:schemeClr>
                </a:solidFill>
                <a:highlight>
                  <a:srgbClr val="FFFFFF"/>
                </a:highlight>
              </a:rPr>
              <a:t>Wartość rezydualna</a:t>
            </a:r>
          </a:p>
          <a:p>
            <a:pPr marL="0" indent="0" algn="just">
              <a:buNone/>
            </a:pPr>
            <a:r>
              <a:rPr lang="pl-PL" dirty="0">
                <a:highlight>
                  <a:srgbClr val="FFFFFF"/>
                </a:highlight>
              </a:rPr>
              <a:t>Obliczana w ostatnim roku okresu odniesienia w oparciu o wycenę wartości aktywów trwałych netto w ostatnim roku analizy (wycena wartości aktywów trwałych netto, określona przy wykorzystaniu metody i okresu amortyzacji zgodnych z polityką rachunkowości beneficjenta/operatora).</a:t>
            </a:r>
          </a:p>
          <a:p>
            <a:pPr algn="just">
              <a:buFont typeface="Wingdings" panose="05000000000000000000" pitchFamily="2" charset="2"/>
              <a:buChar char="Ø"/>
            </a:pPr>
            <a:r>
              <a:rPr lang="pl-PL" b="1" u="sng" dirty="0">
                <a:solidFill>
                  <a:schemeClr val="tx2">
                    <a:lumMod val="75000"/>
                  </a:schemeClr>
                </a:solidFill>
                <a:highlight>
                  <a:srgbClr val="FFFFFF"/>
                </a:highlight>
              </a:rPr>
              <a:t>Dyskontowanie</a:t>
            </a:r>
          </a:p>
          <a:p>
            <a:pPr marL="0" indent="0" algn="just">
              <a:buNone/>
            </a:pPr>
            <a:r>
              <a:rPr lang="pl-PL" dirty="0"/>
              <a:t>Na potrzeby dyskontowania pierwszy rok okresu odniesienia traktowany jest jako zerowy, a zastosowany współczynnik dyskonta = 1 (dotyczy zarówno przypadku gdy pierwszym rokiem okresu odniesienia jest rok złożenia wniosku, jak też gdy pierwszym rokiem okresu odniesienia jest rok rozpoczęcia inwestycji jeśli następuje w późniejszym terminie (rok rozpoczęcia prac budowalnych)</a:t>
            </a:r>
          </a:p>
          <a:p>
            <a:pPr marL="0" indent="0" algn="just">
              <a:buNone/>
            </a:pPr>
            <a:endParaRPr lang="pl-PL" b="1" u="sng" dirty="0">
              <a:solidFill>
                <a:schemeClr val="tx2">
                  <a:lumMod val="75000"/>
                </a:schemeClr>
              </a:solidFill>
              <a:highlight>
                <a:srgbClr val="FFFFFF"/>
              </a:highlight>
            </a:endParaRPr>
          </a:p>
          <a:p>
            <a:pPr marL="0" indent="0" algn="just">
              <a:buNone/>
            </a:pPr>
            <a:endParaRPr lang="pl-PL" dirty="0">
              <a:highlight>
                <a:srgbClr val="FFFFFF"/>
              </a:highlight>
            </a:endParaRPr>
          </a:p>
        </p:txBody>
      </p:sp>
      <p:sp>
        <p:nvSpPr>
          <p:cNvPr id="4" name="Symbol zastępczy numeru slajdu 3">
            <a:extLst>
              <a:ext uri="{FF2B5EF4-FFF2-40B4-BE49-F238E27FC236}">
                <a16:creationId xmlns:a16="http://schemas.microsoft.com/office/drawing/2014/main" id="{DA2D6FA1-CAC8-2279-D932-B559F555E3EB}"/>
              </a:ext>
            </a:extLst>
          </p:cNvPr>
          <p:cNvSpPr>
            <a:spLocks noGrp="1"/>
          </p:cNvSpPr>
          <p:nvPr>
            <p:ph type="sldNum" sz="quarter" idx="10"/>
          </p:nvPr>
        </p:nvSpPr>
        <p:spPr/>
        <p:txBody>
          <a:bodyPr/>
          <a:lstStyle/>
          <a:p>
            <a:pPr>
              <a:defRPr/>
            </a:pPr>
            <a:fld id="{88E6BE7B-80CB-4926-B646-E23E8BCBFE23}" type="slidenum">
              <a:rPr lang="pl-PL" altLang="pl-PL" smtClean="0"/>
              <a:pPr>
                <a:defRPr/>
              </a:pPr>
              <a:t>14</a:t>
            </a:fld>
            <a:endParaRPr lang="pl-PL" altLang="pl-PL"/>
          </a:p>
        </p:txBody>
      </p:sp>
      <p:pic>
        <p:nvPicPr>
          <p:cNvPr id="5" name="Obraz 4">
            <a:extLst>
              <a:ext uri="{FF2B5EF4-FFF2-40B4-BE49-F238E27FC236}">
                <a16:creationId xmlns:a16="http://schemas.microsoft.com/office/drawing/2014/main" id="{7570CD3D-BA13-58AE-8E10-9149C31AC5BE}"/>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8036" y="6667071"/>
            <a:ext cx="10066237" cy="1065532"/>
          </a:xfrm>
          <a:prstGeom prst="rect">
            <a:avLst/>
          </a:prstGeom>
        </p:spPr>
      </p:pic>
    </p:spTree>
    <p:extLst>
      <p:ext uri="{BB962C8B-B14F-4D97-AF65-F5344CB8AC3E}">
        <p14:creationId xmlns:p14="http://schemas.microsoft.com/office/powerpoint/2010/main" val="499124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3A6C18F-B6D1-5385-1528-BAEC6474F971}"/>
              </a:ext>
            </a:extLst>
          </p:cNvPr>
          <p:cNvSpPr>
            <a:spLocks noGrp="1"/>
          </p:cNvSpPr>
          <p:nvPr>
            <p:ph type="title"/>
          </p:nvPr>
        </p:nvSpPr>
        <p:spPr>
          <a:xfrm>
            <a:off x="1679327" y="257993"/>
            <a:ext cx="8640763" cy="542840"/>
          </a:xfrm>
        </p:spPr>
        <p:txBody>
          <a:bodyPr/>
          <a:lstStyle/>
          <a:p>
            <a:r>
              <a:rPr lang="pl-PL" dirty="0"/>
              <a:t>III. 1 Założenia do analizy finansowej </a:t>
            </a:r>
          </a:p>
        </p:txBody>
      </p:sp>
      <p:sp>
        <p:nvSpPr>
          <p:cNvPr id="3" name="Symbol zastępczy zawartości 2">
            <a:extLst>
              <a:ext uri="{FF2B5EF4-FFF2-40B4-BE49-F238E27FC236}">
                <a16:creationId xmlns:a16="http://schemas.microsoft.com/office/drawing/2014/main" id="{41860353-0DB7-41A3-11A1-2DD1C22E6E6C}"/>
              </a:ext>
            </a:extLst>
          </p:cNvPr>
          <p:cNvSpPr>
            <a:spLocks noGrp="1"/>
          </p:cNvSpPr>
          <p:nvPr>
            <p:ph idx="1"/>
          </p:nvPr>
        </p:nvSpPr>
        <p:spPr>
          <a:xfrm>
            <a:off x="1704313" y="882905"/>
            <a:ext cx="11136253" cy="5793864"/>
          </a:xfrm>
        </p:spPr>
        <p:txBody>
          <a:bodyPr/>
          <a:lstStyle/>
          <a:p>
            <a:pPr algn="just">
              <a:buFont typeface="Wingdings" panose="05000000000000000000" pitchFamily="2" charset="2"/>
              <a:buChar char="Ø"/>
            </a:pPr>
            <a:r>
              <a:rPr lang="pl-PL" b="1" u="sng" dirty="0">
                <a:solidFill>
                  <a:schemeClr val="tx2">
                    <a:lumMod val="75000"/>
                  </a:schemeClr>
                </a:solidFill>
              </a:rPr>
              <a:t>Metody analizy finansowej </a:t>
            </a:r>
          </a:p>
          <a:p>
            <a:pPr marL="0" indent="0" algn="just">
              <a:spcBef>
                <a:spcPts val="600"/>
              </a:spcBef>
              <a:buNone/>
            </a:pPr>
            <a:r>
              <a:rPr lang="pl-PL" sz="1600" dirty="0"/>
              <a:t>Analiza finansowa powinna zostać przeprowadzona zgodnie z Wytycznymi, które dają możliwość  zastosowania</a:t>
            </a:r>
          </a:p>
          <a:p>
            <a:pPr algn="just">
              <a:spcBef>
                <a:spcPts val="600"/>
              </a:spcBef>
              <a:buFont typeface="Wingdings" panose="05000000000000000000" pitchFamily="2" charset="2"/>
              <a:buChar char="v"/>
            </a:pPr>
            <a:r>
              <a:rPr lang="pl-PL" sz="1600" dirty="0"/>
              <a:t> metody złożonej (przepływy pieniężne projektu stanowią różnicę wariantów z projektem i wariantu bez projektu), lub</a:t>
            </a:r>
          </a:p>
          <a:p>
            <a:pPr algn="just">
              <a:spcBef>
                <a:spcPts val="600"/>
              </a:spcBef>
              <a:buFont typeface="Wingdings" panose="05000000000000000000" pitchFamily="2" charset="2"/>
              <a:buChar char="v"/>
            </a:pPr>
            <a:r>
              <a:rPr lang="pl-PL" sz="1600" dirty="0"/>
              <a:t>metody standardowej w przypadku projektów realizowanych w formule „project finance”. </a:t>
            </a:r>
          </a:p>
          <a:p>
            <a:pPr algn="just">
              <a:buFont typeface="Wingdings" panose="05000000000000000000" pitchFamily="2" charset="2"/>
              <a:buChar char="Ø"/>
            </a:pPr>
            <a:r>
              <a:rPr lang="pl-PL" b="1" u="sng" dirty="0">
                <a:solidFill>
                  <a:schemeClr val="tx2">
                    <a:lumMod val="75000"/>
                  </a:schemeClr>
                </a:solidFill>
              </a:rPr>
              <a:t>Analiza skonsolidowana</a:t>
            </a:r>
          </a:p>
          <a:p>
            <a:pPr marL="0" indent="0" algn="just">
              <a:spcBef>
                <a:spcPts val="600"/>
              </a:spcBef>
              <a:buNone/>
            </a:pPr>
            <a:r>
              <a:rPr lang="pl-PL" sz="1400" dirty="0"/>
              <a:t>Analiza skonsolidowana stanowi szczególne podejście w ramach analizy finansowej i jest stosowana w przypadku projektów realizowanych w systemie przez kilka podmiotów, w których obok beneficjenta występuje operator (system beneficjent–operator), przy czym operator to podmiot odpowiedzialny za eksploatację majątku powstałego lub zmodernizowanego w wyniku zrealizowanych przez beneficjenta umów związanych z przeprowadzanym projektem inwestycyjnym. Operator może stać się właścicielem majątku wytworzonego w ramach powyższych umów, z poszanowaniem zasady trwałości projektu, bądź występuje wiele podmiotów (system wielu podmiotów). Jeśli w realizację projektu zaangażowany jest więcej niż jeden podmiot, rekomendowane jest przeprowadzenie analizy dla projektu oddzielnie z punktu widzenia każdego z tych podmiotów (np. gdy projekt budowy drogi jest realizowany przez kilka gmin), a następnie sporządzenie analizy skonsolidowanej (tzn. ujęcie przepływów wcześniej wyliczonych dla podmiotów zaangażowanych w realizację projektu i wyeliminowanie wzajemnych rozliczeń między nimi związanych z realizacją projektu). Dla potrzeb dalszych analiz (analizy ekonomicznej oraz analizy ryzyka i wrażliwości) należy wykorzystywać wyniki analizy skonsolidowanej. </a:t>
            </a:r>
          </a:p>
          <a:p>
            <a:pPr marL="0" indent="0" algn="just">
              <a:buNone/>
            </a:pPr>
            <a:endParaRPr lang="pl-PL" dirty="0"/>
          </a:p>
        </p:txBody>
      </p:sp>
      <p:sp>
        <p:nvSpPr>
          <p:cNvPr id="4" name="Symbol zastępczy numeru slajdu 3">
            <a:extLst>
              <a:ext uri="{FF2B5EF4-FFF2-40B4-BE49-F238E27FC236}">
                <a16:creationId xmlns:a16="http://schemas.microsoft.com/office/drawing/2014/main" id="{B8CCCF45-A7B5-83B8-D731-8AB8D54E3D32}"/>
              </a:ext>
            </a:extLst>
          </p:cNvPr>
          <p:cNvSpPr>
            <a:spLocks noGrp="1"/>
          </p:cNvSpPr>
          <p:nvPr>
            <p:ph type="sldNum" sz="quarter" idx="10"/>
          </p:nvPr>
        </p:nvSpPr>
        <p:spPr/>
        <p:txBody>
          <a:bodyPr/>
          <a:lstStyle/>
          <a:p>
            <a:pPr>
              <a:defRPr/>
            </a:pPr>
            <a:fld id="{88E6BE7B-80CB-4926-B646-E23E8BCBFE23}" type="slidenum">
              <a:rPr lang="pl-PL" altLang="pl-PL" smtClean="0"/>
              <a:pPr>
                <a:defRPr/>
              </a:pPr>
              <a:t>15</a:t>
            </a:fld>
            <a:endParaRPr lang="pl-PL" altLang="pl-PL"/>
          </a:p>
        </p:txBody>
      </p:sp>
      <p:pic>
        <p:nvPicPr>
          <p:cNvPr id="5" name="Obraz 4">
            <a:extLst>
              <a:ext uri="{FF2B5EF4-FFF2-40B4-BE49-F238E27FC236}">
                <a16:creationId xmlns:a16="http://schemas.microsoft.com/office/drawing/2014/main" id="{B4A22151-D053-C3C0-D1D1-C3FC82C7E2BC}"/>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8036" y="6667071"/>
            <a:ext cx="10066237" cy="1065532"/>
          </a:xfrm>
          <a:prstGeom prst="rect">
            <a:avLst/>
          </a:prstGeom>
        </p:spPr>
      </p:pic>
    </p:spTree>
    <p:extLst>
      <p:ext uri="{BB962C8B-B14F-4D97-AF65-F5344CB8AC3E}">
        <p14:creationId xmlns:p14="http://schemas.microsoft.com/office/powerpoint/2010/main" val="2738449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1096142-44F2-BA33-86FA-6E38C9568B36}"/>
              </a:ext>
            </a:extLst>
          </p:cNvPr>
          <p:cNvSpPr>
            <a:spLocks noGrp="1"/>
          </p:cNvSpPr>
          <p:nvPr>
            <p:ph type="title"/>
          </p:nvPr>
        </p:nvSpPr>
        <p:spPr>
          <a:xfrm>
            <a:off x="1529577" y="202594"/>
            <a:ext cx="9289032" cy="576064"/>
          </a:xfrm>
        </p:spPr>
        <p:txBody>
          <a:bodyPr/>
          <a:lstStyle/>
          <a:p>
            <a:r>
              <a:rPr lang="pl-PL" dirty="0"/>
              <a:t>III. 1 Założenia do analizy finansowej </a:t>
            </a:r>
          </a:p>
        </p:txBody>
      </p:sp>
      <p:sp>
        <p:nvSpPr>
          <p:cNvPr id="3" name="Symbol zastępczy zawartości 2">
            <a:extLst>
              <a:ext uri="{FF2B5EF4-FFF2-40B4-BE49-F238E27FC236}">
                <a16:creationId xmlns:a16="http://schemas.microsoft.com/office/drawing/2014/main" id="{D96263B8-A321-46DE-0ABD-95900EFD194E}"/>
              </a:ext>
            </a:extLst>
          </p:cNvPr>
          <p:cNvSpPr>
            <a:spLocks noGrp="1"/>
          </p:cNvSpPr>
          <p:nvPr>
            <p:ph idx="1"/>
          </p:nvPr>
        </p:nvSpPr>
        <p:spPr>
          <a:xfrm>
            <a:off x="923243" y="778658"/>
            <a:ext cx="11593287" cy="6021556"/>
          </a:xfrm>
        </p:spPr>
        <p:txBody>
          <a:bodyPr>
            <a:normAutofit/>
          </a:bodyPr>
          <a:lstStyle/>
          <a:p>
            <a:pPr algn="just">
              <a:buFont typeface="Wingdings" panose="05000000000000000000" pitchFamily="2" charset="2"/>
              <a:buChar char="Ø"/>
            </a:pPr>
            <a:r>
              <a:rPr lang="pl-PL" b="1" u="sng" dirty="0">
                <a:solidFill>
                  <a:schemeClr val="tx2">
                    <a:lumMod val="75000"/>
                  </a:schemeClr>
                </a:solidFill>
              </a:rPr>
              <a:t>Podejście do VAT</a:t>
            </a:r>
          </a:p>
          <a:p>
            <a:pPr marL="0" indent="0" algn="just">
              <a:spcBef>
                <a:spcPts val="600"/>
              </a:spcBef>
              <a:buNone/>
            </a:pPr>
            <a:r>
              <a:rPr lang="pl-PL" sz="1600" dirty="0"/>
              <a:t>Analizę należy sporządzać:</a:t>
            </a:r>
          </a:p>
          <a:p>
            <a:pPr algn="just">
              <a:spcBef>
                <a:spcPts val="0"/>
              </a:spcBef>
              <a:buFont typeface="Wingdings" panose="05000000000000000000" pitchFamily="2" charset="2"/>
              <a:buChar char="v"/>
            </a:pPr>
            <a:r>
              <a:rPr lang="pl-PL" sz="1600" dirty="0"/>
              <a:t>w cenach netto (bez VAT) – jeśli podatek VAT podlega (lub może potencjalnie podlegać) odliczeniu</a:t>
            </a:r>
          </a:p>
          <a:p>
            <a:pPr marL="0" indent="0" algn="just">
              <a:spcBef>
                <a:spcPts val="0"/>
              </a:spcBef>
              <a:buNone/>
            </a:pPr>
            <a:r>
              <a:rPr lang="pl-PL" sz="1600" dirty="0"/>
              <a:t>lub</a:t>
            </a:r>
          </a:p>
          <a:p>
            <a:pPr algn="just">
              <a:spcBef>
                <a:spcPts val="0"/>
              </a:spcBef>
              <a:buFont typeface="Wingdings" panose="05000000000000000000" pitchFamily="2" charset="2"/>
              <a:buChar char="v"/>
            </a:pPr>
            <a:r>
              <a:rPr lang="pl-PL" sz="1600" dirty="0"/>
              <a:t>w cenach brutto (wraz z VAT) - jeśli VAT nie podlega odliczeniu.</a:t>
            </a:r>
          </a:p>
          <a:p>
            <a:pPr marL="0" indent="0" algn="just">
              <a:spcBef>
                <a:spcPts val="1200"/>
              </a:spcBef>
              <a:buNone/>
            </a:pPr>
            <a:r>
              <a:rPr lang="pl-PL" sz="1600" dirty="0"/>
              <a:t>VAT należy wyodrębnić jako osobną pozycję analizy finansowej. Zasady klasyfikujące VAT jako wydatek kwalifikowalny bądź niekwalifikowalny znajdują się w Wytycznych w zakresie kwalifikowalności wydatków.</a:t>
            </a:r>
          </a:p>
          <a:p>
            <a:pPr algn="just">
              <a:buFont typeface="Wingdings" panose="05000000000000000000" pitchFamily="2" charset="2"/>
              <a:buChar char="Ø"/>
            </a:pPr>
            <a:r>
              <a:rPr lang="pl-PL" b="1" u="sng" dirty="0">
                <a:solidFill>
                  <a:schemeClr val="tx2">
                    <a:lumMod val="75000"/>
                  </a:schemeClr>
                </a:solidFill>
              </a:rPr>
              <a:t>Rezerwa na nieprzewidziane wydatki</a:t>
            </a:r>
          </a:p>
          <a:p>
            <a:pPr algn="just">
              <a:spcBef>
                <a:spcPts val="0"/>
              </a:spcBef>
              <a:buFont typeface="Wingdings" panose="05000000000000000000" pitchFamily="2" charset="2"/>
              <a:buChar char="v"/>
            </a:pPr>
            <a:r>
              <a:rPr lang="pl-PL" sz="1400" dirty="0"/>
              <a:t>Koszty kwalifikowalne mogą uwzględniać rezerwy na nieprzewidziane wydatki (tzw. rezerwa inwestycyjna), pod warunkiem, że wartość tych rezerw nie przekracza 15% całkowitych nakładów inwestycyjnych bez tych rezerw, a do proponowanego projektu załączona jest szczegółowa analiza ryzyka, uzasadniająca utworzenie rezerwy.</a:t>
            </a:r>
          </a:p>
          <a:p>
            <a:pPr algn="just">
              <a:spcBef>
                <a:spcPts val="0"/>
              </a:spcBef>
              <a:buFont typeface="Wingdings" panose="05000000000000000000" pitchFamily="2" charset="2"/>
              <a:buChar char="v"/>
            </a:pPr>
            <a:r>
              <a:rPr lang="pl-PL" sz="1400" dirty="0"/>
              <a:t>Całkowity koszt projektu obejmuje wydatki kwalifikowalne i niekwalifikowalne, o których mowa w Wytycznych dotyczących zagadnień związanych z przygotowaniem projektów inwestycyjnych, w tym hybrydowych na lata 2021-2027.</a:t>
            </a:r>
          </a:p>
          <a:p>
            <a:pPr algn="just">
              <a:spcBef>
                <a:spcPts val="0"/>
              </a:spcBef>
              <a:buFont typeface="Wingdings" panose="05000000000000000000" pitchFamily="2" charset="2"/>
              <a:buChar char="v"/>
            </a:pPr>
            <a:r>
              <a:rPr lang="pl-PL" sz="1400" dirty="0"/>
              <a:t>Rezerw na nieprzewidziane wydatki nie uwzględnia się dla potrzeb kalkulacji wskaźników rentowności finansowej i ekonomicznej oraz trwałości finansowej projektu z uwagi na fakt, iż nie stanowią one przepływu środków pieniężnych.</a:t>
            </a:r>
          </a:p>
          <a:p>
            <a:pPr algn="just">
              <a:spcBef>
                <a:spcPts val="0"/>
              </a:spcBef>
              <a:buFont typeface="Wingdings" panose="05000000000000000000" pitchFamily="2" charset="2"/>
              <a:buChar char="v"/>
            </a:pPr>
            <a:r>
              <a:rPr lang="pl-PL" sz="1400" dirty="0"/>
              <a:t>W związku z tym, wartość rezerw na nieprzewidziane wydatki należy prezentować oddzielnie od nakładów inwestycyjnych na realizację projektu. Rezerwa na nieprzewidziane wydatki nie stanowi kosztów operacyjnych. Ponadto niepieniężne pozycje rachunkowe, takie jak rezerwy na nieprzewidziane wydatki, nie mogą być przedmiotem analizy finansowej.</a:t>
            </a:r>
          </a:p>
        </p:txBody>
      </p:sp>
      <p:sp>
        <p:nvSpPr>
          <p:cNvPr id="4" name="Symbol zastępczy numeru slajdu 3">
            <a:extLst>
              <a:ext uri="{FF2B5EF4-FFF2-40B4-BE49-F238E27FC236}">
                <a16:creationId xmlns:a16="http://schemas.microsoft.com/office/drawing/2014/main" id="{D3AF7CD2-B063-2CD4-ED99-9A39FA67D13F}"/>
              </a:ext>
            </a:extLst>
          </p:cNvPr>
          <p:cNvSpPr>
            <a:spLocks noGrp="1"/>
          </p:cNvSpPr>
          <p:nvPr>
            <p:ph type="sldNum" sz="quarter" idx="10"/>
          </p:nvPr>
        </p:nvSpPr>
        <p:spPr/>
        <p:txBody>
          <a:bodyPr/>
          <a:lstStyle/>
          <a:p>
            <a:pPr>
              <a:defRPr/>
            </a:pPr>
            <a:fld id="{88E6BE7B-80CB-4926-B646-E23E8BCBFE23}" type="slidenum">
              <a:rPr lang="pl-PL" altLang="pl-PL" smtClean="0"/>
              <a:pPr>
                <a:defRPr/>
              </a:pPr>
              <a:t>16</a:t>
            </a:fld>
            <a:endParaRPr lang="pl-PL" altLang="pl-PL"/>
          </a:p>
        </p:txBody>
      </p:sp>
      <p:pic>
        <p:nvPicPr>
          <p:cNvPr id="5" name="Obraz 4">
            <a:extLst>
              <a:ext uri="{FF2B5EF4-FFF2-40B4-BE49-F238E27FC236}">
                <a16:creationId xmlns:a16="http://schemas.microsoft.com/office/drawing/2014/main" id="{82FBD3CC-D27C-6A7C-7CEA-49C0C1F342F2}"/>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8036" y="6667071"/>
            <a:ext cx="10066237" cy="1065532"/>
          </a:xfrm>
          <a:prstGeom prst="rect">
            <a:avLst/>
          </a:prstGeom>
        </p:spPr>
      </p:pic>
    </p:spTree>
    <p:extLst>
      <p:ext uri="{BB962C8B-B14F-4D97-AF65-F5344CB8AC3E}">
        <p14:creationId xmlns:p14="http://schemas.microsoft.com/office/powerpoint/2010/main" val="2419037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98C9B3F-DE31-CB69-3B38-843652204478}"/>
              </a:ext>
            </a:extLst>
          </p:cNvPr>
          <p:cNvSpPr>
            <a:spLocks noGrp="1"/>
          </p:cNvSpPr>
          <p:nvPr>
            <p:ph type="title"/>
          </p:nvPr>
        </p:nvSpPr>
        <p:spPr>
          <a:xfrm>
            <a:off x="1703361" y="252065"/>
            <a:ext cx="9072909" cy="1079500"/>
          </a:xfrm>
        </p:spPr>
        <p:txBody>
          <a:bodyPr/>
          <a:lstStyle/>
          <a:p>
            <a:pPr marL="804863" indent="-804863"/>
            <a:r>
              <a:rPr lang="pl-PL" dirty="0"/>
              <a:t>III.2	Kalkulacja przychodów projektu (taryfy).</a:t>
            </a:r>
          </a:p>
        </p:txBody>
      </p:sp>
      <p:sp>
        <p:nvSpPr>
          <p:cNvPr id="3" name="Symbol zastępczy zawartości 2">
            <a:extLst>
              <a:ext uri="{FF2B5EF4-FFF2-40B4-BE49-F238E27FC236}">
                <a16:creationId xmlns:a16="http://schemas.microsoft.com/office/drawing/2014/main" id="{41526AAE-5E52-4197-3C51-FD4F3106B48E}"/>
              </a:ext>
            </a:extLst>
          </p:cNvPr>
          <p:cNvSpPr>
            <a:spLocks noGrp="1"/>
          </p:cNvSpPr>
          <p:nvPr>
            <p:ph idx="1"/>
          </p:nvPr>
        </p:nvSpPr>
        <p:spPr>
          <a:xfrm>
            <a:off x="1827933" y="1362857"/>
            <a:ext cx="10301931" cy="4464496"/>
          </a:xfrm>
        </p:spPr>
        <p:txBody>
          <a:bodyPr>
            <a:normAutofit fontScale="92500" lnSpcReduction="10000"/>
          </a:bodyPr>
          <a:lstStyle/>
          <a:p>
            <a:pPr marL="0" indent="0" algn="just">
              <a:lnSpc>
                <a:spcPct val="100000"/>
              </a:lnSpc>
              <a:spcBef>
                <a:spcPts val="1200"/>
              </a:spcBef>
              <a:buNone/>
            </a:pPr>
            <a:r>
              <a:rPr lang="pl-PL" dirty="0"/>
              <a:t>Głównym czynnikiem pozwalającym określić poziom przychodów, jakie będą generowane w fazie operacyjnej projektu jest wysokość taryf i cen za towary, usługi zapewniane przez dany projekt.  </a:t>
            </a:r>
          </a:p>
          <a:p>
            <a:pPr marL="0" indent="0" algn="just">
              <a:lnSpc>
                <a:spcPct val="100000"/>
              </a:lnSpc>
              <a:spcBef>
                <a:spcPts val="1200"/>
              </a:spcBef>
              <a:buNone/>
            </a:pPr>
            <a:r>
              <a:rPr lang="pl-PL" dirty="0"/>
              <a:t>Taryfę należy wyliczyć zgodnie z zasadą „zanieczyszczający płaci” oraz z zasadą pełnego zwrotu kosztów oraz - generalnie - przy uwzględnieniu kryterium dostępności cenowej taryf (ang. </a:t>
            </a:r>
            <a:r>
              <a:rPr lang="pl-PL" dirty="0" err="1"/>
              <a:t>affordability</a:t>
            </a:r>
            <a:r>
              <a:rPr lang="pl-PL" dirty="0"/>
              <a:t>), wyrażającego granicę zdolności gospodarstw domowych do ponoszenia kosztów zakupu dóbr i usług zapewnianych przez projekt. </a:t>
            </a:r>
            <a:r>
              <a:rPr lang="pl-PL" dirty="0">
                <a:solidFill>
                  <a:srgbClr val="FF0000"/>
                </a:solidFill>
              </a:rPr>
              <a:t>Kryterium dostępności cenowej taryf</a:t>
            </a:r>
            <a:r>
              <a:rPr lang="pl-PL" dirty="0"/>
              <a:t> oraz „</a:t>
            </a:r>
            <a:r>
              <a:rPr lang="pl-PL" dirty="0">
                <a:solidFill>
                  <a:srgbClr val="FF0000"/>
                </a:solidFill>
              </a:rPr>
              <a:t>Metodyka zastosowania kryterium dostępności cenowej  w projektach z dofinansowaniem UE” nie ma zastosowania do </a:t>
            </a:r>
            <a:r>
              <a:rPr lang="pl-PL" dirty="0"/>
              <a:t>kalkulacji poziomu przychodów generowanych przez projekt z </a:t>
            </a:r>
            <a:r>
              <a:rPr lang="pl-PL" dirty="0">
                <a:solidFill>
                  <a:srgbClr val="FF0000"/>
                </a:solidFill>
              </a:rPr>
              <a:t>działania FENX.01.02, FENX.02.04 oraz FEPW.02.02.</a:t>
            </a:r>
            <a:r>
              <a:rPr lang="pl-PL" dirty="0"/>
              <a:t> </a:t>
            </a:r>
          </a:p>
          <a:p>
            <a:pPr marL="0" indent="0" algn="just">
              <a:lnSpc>
                <a:spcPct val="100000"/>
              </a:lnSpc>
              <a:spcBef>
                <a:spcPts val="1200"/>
              </a:spcBef>
              <a:buNone/>
            </a:pPr>
            <a:r>
              <a:rPr lang="pl-PL" dirty="0"/>
              <a:t>Zastosowanie zasady pełnego zwrotu kosztów polega na tym, że:</a:t>
            </a:r>
          </a:p>
          <a:p>
            <a:pPr algn="just">
              <a:lnSpc>
                <a:spcPct val="100000"/>
              </a:lnSpc>
              <a:spcBef>
                <a:spcPts val="1200"/>
              </a:spcBef>
              <a:buFont typeface="Wingdings" panose="05000000000000000000" pitchFamily="2" charset="2"/>
              <a:buChar char="v"/>
            </a:pPr>
            <a:r>
              <a:rPr lang="pl-PL" dirty="0"/>
              <a:t>przyjęte taryfy powinny, na tyle, na ile to możliwe, pokrywać </a:t>
            </a:r>
            <a:r>
              <a:rPr lang="pl-PL" sz="1700" dirty="0"/>
              <a:t>nakłady</a:t>
            </a:r>
            <a:r>
              <a:rPr lang="pl-PL" dirty="0"/>
              <a:t> inwestycyjne oraz koszty operacyjne i nakłady odtworzeniowe, jak również koszty związane z zanieczyszczeniem środowiska,</a:t>
            </a:r>
          </a:p>
          <a:p>
            <a:pPr algn="just">
              <a:lnSpc>
                <a:spcPct val="100000"/>
              </a:lnSpc>
              <a:spcBef>
                <a:spcPts val="1200"/>
              </a:spcBef>
              <a:buFont typeface="Wingdings" panose="05000000000000000000" pitchFamily="2" charset="2"/>
              <a:buChar char="v"/>
            </a:pPr>
            <a:r>
              <a:rPr lang="pl-PL" dirty="0"/>
              <a:t>struktura taryf powinna maksymalizować przychody projektu przed uwzględnieniem subwencji/dotacji, przy uwzględnieniu kryterium dostępności cenowej.</a:t>
            </a:r>
          </a:p>
          <a:p>
            <a:pPr marL="0" indent="0">
              <a:buNone/>
            </a:pPr>
            <a:r>
              <a:rPr lang="pl-PL" dirty="0"/>
              <a:t> </a:t>
            </a:r>
          </a:p>
        </p:txBody>
      </p:sp>
      <p:sp>
        <p:nvSpPr>
          <p:cNvPr id="4" name="Symbol zastępczy numeru slajdu 3">
            <a:extLst>
              <a:ext uri="{FF2B5EF4-FFF2-40B4-BE49-F238E27FC236}">
                <a16:creationId xmlns:a16="http://schemas.microsoft.com/office/drawing/2014/main" id="{0E1236F0-1E91-168D-B3C7-728AD417157E}"/>
              </a:ext>
            </a:extLst>
          </p:cNvPr>
          <p:cNvSpPr>
            <a:spLocks noGrp="1"/>
          </p:cNvSpPr>
          <p:nvPr>
            <p:ph type="sldNum" sz="quarter" idx="10"/>
          </p:nvPr>
        </p:nvSpPr>
        <p:spPr/>
        <p:txBody>
          <a:bodyPr/>
          <a:lstStyle/>
          <a:p>
            <a:pPr>
              <a:defRPr/>
            </a:pPr>
            <a:fld id="{88E6BE7B-80CB-4926-B646-E23E8BCBFE23}" type="slidenum">
              <a:rPr lang="pl-PL" altLang="pl-PL" smtClean="0"/>
              <a:pPr>
                <a:defRPr/>
              </a:pPr>
              <a:t>17</a:t>
            </a:fld>
            <a:endParaRPr lang="pl-PL" altLang="pl-PL"/>
          </a:p>
        </p:txBody>
      </p:sp>
      <p:pic>
        <p:nvPicPr>
          <p:cNvPr id="5" name="Obraz 4">
            <a:extLst>
              <a:ext uri="{FF2B5EF4-FFF2-40B4-BE49-F238E27FC236}">
                <a16:creationId xmlns:a16="http://schemas.microsoft.com/office/drawing/2014/main" id="{A1629F9C-5A3F-7508-B6FF-37E518C0ACD8}"/>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8765" y="6531289"/>
            <a:ext cx="10066237" cy="1065532"/>
          </a:xfrm>
          <a:prstGeom prst="rect">
            <a:avLst/>
          </a:prstGeom>
        </p:spPr>
      </p:pic>
    </p:spTree>
    <p:extLst>
      <p:ext uri="{BB962C8B-B14F-4D97-AF65-F5344CB8AC3E}">
        <p14:creationId xmlns:p14="http://schemas.microsoft.com/office/powerpoint/2010/main" val="3390689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E10A3B-7E5F-9D55-54DB-1645E1A119E7}"/>
              </a:ext>
            </a:extLst>
          </p:cNvPr>
          <p:cNvSpPr>
            <a:spLocks noGrp="1"/>
          </p:cNvSpPr>
          <p:nvPr>
            <p:ph type="title"/>
          </p:nvPr>
        </p:nvSpPr>
        <p:spPr>
          <a:xfrm>
            <a:off x="1658057" y="306337"/>
            <a:ext cx="9145015" cy="791814"/>
          </a:xfrm>
        </p:spPr>
        <p:txBody>
          <a:bodyPr/>
          <a:lstStyle/>
          <a:p>
            <a:pPr marL="804863" indent="-804863"/>
            <a:r>
              <a:rPr lang="pl-PL" dirty="0"/>
              <a:t>III.3	Wykonalność i stabilność finansowa</a:t>
            </a:r>
          </a:p>
        </p:txBody>
      </p:sp>
      <p:sp>
        <p:nvSpPr>
          <p:cNvPr id="3" name="Symbol zastępczy zawartości 2">
            <a:extLst>
              <a:ext uri="{FF2B5EF4-FFF2-40B4-BE49-F238E27FC236}">
                <a16:creationId xmlns:a16="http://schemas.microsoft.com/office/drawing/2014/main" id="{1B754B49-8E15-67C5-F1B3-B1BB7C8F8384}"/>
              </a:ext>
            </a:extLst>
          </p:cNvPr>
          <p:cNvSpPr>
            <a:spLocks noGrp="1"/>
          </p:cNvSpPr>
          <p:nvPr>
            <p:ph idx="1"/>
          </p:nvPr>
        </p:nvSpPr>
        <p:spPr>
          <a:xfrm>
            <a:off x="1645169" y="2121779"/>
            <a:ext cx="9649071" cy="3790868"/>
          </a:xfrm>
        </p:spPr>
        <p:txBody>
          <a:bodyPr/>
          <a:lstStyle/>
          <a:p>
            <a:pPr algn="just">
              <a:buFont typeface="Wingdings" panose="05000000000000000000" pitchFamily="2" charset="2"/>
              <a:buChar char="Ø"/>
            </a:pPr>
            <a:r>
              <a:rPr lang="pl-PL" b="1" u="sng" dirty="0">
                <a:solidFill>
                  <a:schemeClr val="tx2">
                    <a:lumMod val="75000"/>
                  </a:schemeClr>
                </a:solidFill>
              </a:rPr>
              <a:t>Wykonalność finansowa</a:t>
            </a:r>
          </a:p>
          <a:p>
            <a:pPr marL="0" indent="0" algn="just">
              <a:buNone/>
            </a:pPr>
            <a:r>
              <a:rPr lang="pl-PL" dirty="0"/>
              <a:t>O wykonalności finansowej projektu decyduje możliwość zapewnienia źródeł jego finansowania. Pamiętać także należy, że kwota dofinansowania dla projektu każdorazowo musi być zgodna z maksymalnym udziałem dofinansowania w wydatkach kwalifikowalnych na poziomie projektu w ramach naboru.</a:t>
            </a:r>
          </a:p>
          <a:p>
            <a:pPr marL="0" indent="0" algn="just">
              <a:buNone/>
            </a:pPr>
            <a:endParaRPr lang="pl-PL" dirty="0"/>
          </a:p>
          <a:p>
            <a:pPr marL="0" indent="0" algn="just">
              <a:buNone/>
            </a:pPr>
            <a:endParaRPr lang="pl-PL" dirty="0"/>
          </a:p>
          <a:p>
            <a:pPr marL="0" indent="0" algn="just">
              <a:buNone/>
            </a:pPr>
            <a:endParaRPr lang="pl-PL" dirty="0"/>
          </a:p>
          <a:p>
            <a:pPr marL="0" indent="0" algn="just">
              <a:buNone/>
            </a:pPr>
            <a:endParaRPr lang="pl-PL" dirty="0"/>
          </a:p>
          <a:p>
            <a:endParaRPr lang="pl-PL" dirty="0"/>
          </a:p>
        </p:txBody>
      </p:sp>
      <p:sp>
        <p:nvSpPr>
          <p:cNvPr id="4" name="Symbol zastępczy numeru slajdu 3">
            <a:extLst>
              <a:ext uri="{FF2B5EF4-FFF2-40B4-BE49-F238E27FC236}">
                <a16:creationId xmlns:a16="http://schemas.microsoft.com/office/drawing/2014/main" id="{D6C50045-8234-F2E6-8F33-F34FA41B8884}"/>
              </a:ext>
            </a:extLst>
          </p:cNvPr>
          <p:cNvSpPr>
            <a:spLocks noGrp="1"/>
          </p:cNvSpPr>
          <p:nvPr>
            <p:ph type="sldNum" sz="quarter" idx="10"/>
          </p:nvPr>
        </p:nvSpPr>
        <p:spPr/>
        <p:txBody>
          <a:bodyPr/>
          <a:lstStyle/>
          <a:p>
            <a:pPr>
              <a:defRPr/>
            </a:pPr>
            <a:fld id="{88E6BE7B-80CB-4926-B646-E23E8BCBFE23}" type="slidenum">
              <a:rPr lang="pl-PL" altLang="pl-PL" smtClean="0"/>
              <a:pPr>
                <a:defRPr/>
              </a:pPr>
              <a:t>18</a:t>
            </a:fld>
            <a:endParaRPr lang="pl-PL" altLang="pl-PL"/>
          </a:p>
        </p:txBody>
      </p:sp>
      <p:sp>
        <p:nvSpPr>
          <p:cNvPr id="5" name="pole tekstowe 4">
            <a:extLst>
              <a:ext uri="{FF2B5EF4-FFF2-40B4-BE49-F238E27FC236}">
                <a16:creationId xmlns:a16="http://schemas.microsoft.com/office/drawing/2014/main" id="{13BFD3BB-1B77-77AD-4032-EB784767F1E0}"/>
              </a:ext>
            </a:extLst>
          </p:cNvPr>
          <p:cNvSpPr txBox="1"/>
          <p:nvPr/>
        </p:nvSpPr>
        <p:spPr>
          <a:xfrm>
            <a:off x="6719887" y="902066"/>
            <a:ext cx="5977548" cy="954107"/>
          </a:xfrm>
          <a:custGeom>
            <a:avLst/>
            <a:gdLst>
              <a:gd name="connsiteX0" fmla="*/ 0 w 5977548"/>
              <a:gd name="connsiteY0" fmla="*/ 0 h 954107"/>
              <a:gd name="connsiteX1" fmla="*/ 418428 w 5977548"/>
              <a:gd name="connsiteY1" fmla="*/ 0 h 954107"/>
              <a:gd name="connsiteX2" fmla="*/ 1135734 w 5977548"/>
              <a:gd name="connsiteY2" fmla="*/ 0 h 954107"/>
              <a:gd name="connsiteX3" fmla="*/ 1793264 w 5977548"/>
              <a:gd name="connsiteY3" fmla="*/ 0 h 954107"/>
              <a:gd name="connsiteX4" fmla="*/ 2211693 w 5977548"/>
              <a:gd name="connsiteY4" fmla="*/ 0 h 954107"/>
              <a:gd name="connsiteX5" fmla="*/ 2749672 w 5977548"/>
              <a:gd name="connsiteY5" fmla="*/ 0 h 954107"/>
              <a:gd name="connsiteX6" fmla="*/ 3466978 w 5977548"/>
              <a:gd name="connsiteY6" fmla="*/ 0 h 954107"/>
              <a:gd name="connsiteX7" fmla="*/ 4064733 w 5977548"/>
              <a:gd name="connsiteY7" fmla="*/ 0 h 954107"/>
              <a:gd name="connsiteX8" fmla="*/ 4722263 w 5977548"/>
              <a:gd name="connsiteY8" fmla="*/ 0 h 954107"/>
              <a:gd name="connsiteX9" fmla="*/ 5260242 w 5977548"/>
              <a:gd name="connsiteY9" fmla="*/ 0 h 954107"/>
              <a:gd name="connsiteX10" fmla="*/ 5977548 w 5977548"/>
              <a:gd name="connsiteY10" fmla="*/ 0 h 954107"/>
              <a:gd name="connsiteX11" fmla="*/ 5977548 w 5977548"/>
              <a:gd name="connsiteY11" fmla="*/ 496136 h 954107"/>
              <a:gd name="connsiteX12" fmla="*/ 5977548 w 5977548"/>
              <a:gd name="connsiteY12" fmla="*/ 954107 h 954107"/>
              <a:gd name="connsiteX13" fmla="*/ 5559120 w 5977548"/>
              <a:gd name="connsiteY13" fmla="*/ 954107 h 954107"/>
              <a:gd name="connsiteX14" fmla="*/ 5140691 w 5977548"/>
              <a:gd name="connsiteY14" fmla="*/ 954107 h 954107"/>
              <a:gd name="connsiteX15" fmla="*/ 4483161 w 5977548"/>
              <a:gd name="connsiteY15" fmla="*/ 954107 h 954107"/>
              <a:gd name="connsiteX16" fmla="*/ 4064733 w 5977548"/>
              <a:gd name="connsiteY16" fmla="*/ 954107 h 954107"/>
              <a:gd name="connsiteX17" fmla="*/ 3466978 w 5977548"/>
              <a:gd name="connsiteY17" fmla="*/ 954107 h 954107"/>
              <a:gd name="connsiteX18" fmla="*/ 2988774 w 5977548"/>
              <a:gd name="connsiteY18" fmla="*/ 954107 h 954107"/>
              <a:gd name="connsiteX19" fmla="*/ 2391019 w 5977548"/>
              <a:gd name="connsiteY19" fmla="*/ 954107 h 954107"/>
              <a:gd name="connsiteX20" fmla="*/ 1793264 w 5977548"/>
              <a:gd name="connsiteY20" fmla="*/ 954107 h 954107"/>
              <a:gd name="connsiteX21" fmla="*/ 1195510 w 5977548"/>
              <a:gd name="connsiteY21" fmla="*/ 954107 h 954107"/>
              <a:gd name="connsiteX22" fmla="*/ 597755 w 5977548"/>
              <a:gd name="connsiteY22" fmla="*/ 954107 h 954107"/>
              <a:gd name="connsiteX23" fmla="*/ 0 w 5977548"/>
              <a:gd name="connsiteY23" fmla="*/ 954107 h 954107"/>
              <a:gd name="connsiteX24" fmla="*/ 0 w 5977548"/>
              <a:gd name="connsiteY24" fmla="*/ 467512 h 954107"/>
              <a:gd name="connsiteX25" fmla="*/ 0 w 5977548"/>
              <a:gd name="connsiteY25" fmla="*/ 0 h 95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977548" h="954107" fill="none" extrusionOk="0">
                <a:moveTo>
                  <a:pt x="0" y="0"/>
                </a:moveTo>
                <a:cubicBezTo>
                  <a:pt x="141479" y="-41183"/>
                  <a:pt x="221598" y="25846"/>
                  <a:pt x="418428" y="0"/>
                </a:cubicBezTo>
                <a:cubicBezTo>
                  <a:pt x="615258" y="-25846"/>
                  <a:pt x="862670" y="29807"/>
                  <a:pt x="1135734" y="0"/>
                </a:cubicBezTo>
                <a:cubicBezTo>
                  <a:pt x="1408798" y="-29807"/>
                  <a:pt x="1519648" y="52469"/>
                  <a:pt x="1793264" y="0"/>
                </a:cubicBezTo>
                <a:cubicBezTo>
                  <a:pt x="2066880" y="-52469"/>
                  <a:pt x="2076626" y="4698"/>
                  <a:pt x="2211693" y="0"/>
                </a:cubicBezTo>
                <a:cubicBezTo>
                  <a:pt x="2346760" y="-4698"/>
                  <a:pt x="2485516" y="17022"/>
                  <a:pt x="2749672" y="0"/>
                </a:cubicBezTo>
                <a:cubicBezTo>
                  <a:pt x="3013828" y="-17022"/>
                  <a:pt x="3314069" y="49855"/>
                  <a:pt x="3466978" y="0"/>
                </a:cubicBezTo>
                <a:cubicBezTo>
                  <a:pt x="3619887" y="-49855"/>
                  <a:pt x="3894834" y="59102"/>
                  <a:pt x="4064733" y="0"/>
                </a:cubicBezTo>
                <a:cubicBezTo>
                  <a:pt x="4234633" y="-59102"/>
                  <a:pt x="4560007" y="65485"/>
                  <a:pt x="4722263" y="0"/>
                </a:cubicBezTo>
                <a:cubicBezTo>
                  <a:pt x="4884519" y="-65485"/>
                  <a:pt x="5139259" y="21869"/>
                  <a:pt x="5260242" y="0"/>
                </a:cubicBezTo>
                <a:cubicBezTo>
                  <a:pt x="5381225" y="-21869"/>
                  <a:pt x="5824694" y="67809"/>
                  <a:pt x="5977548" y="0"/>
                </a:cubicBezTo>
                <a:cubicBezTo>
                  <a:pt x="5988439" y="230201"/>
                  <a:pt x="5970902" y="288870"/>
                  <a:pt x="5977548" y="496136"/>
                </a:cubicBezTo>
                <a:cubicBezTo>
                  <a:pt x="5984194" y="703402"/>
                  <a:pt x="5930383" y="769135"/>
                  <a:pt x="5977548" y="954107"/>
                </a:cubicBezTo>
                <a:cubicBezTo>
                  <a:pt x="5884602" y="957974"/>
                  <a:pt x="5689632" y="924066"/>
                  <a:pt x="5559120" y="954107"/>
                </a:cubicBezTo>
                <a:cubicBezTo>
                  <a:pt x="5428608" y="984148"/>
                  <a:pt x="5309480" y="949084"/>
                  <a:pt x="5140691" y="954107"/>
                </a:cubicBezTo>
                <a:cubicBezTo>
                  <a:pt x="4971902" y="959130"/>
                  <a:pt x="4755883" y="934486"/>
                  <a:pt x="4483161" y="954107"/>
                </a:cubicBezTo>
                <a:cubicBezTo>
                  <a:pt x="4210439" y="973728"/>
                  <a:pt x="4236937" y="951784"/>
                  <a:pt x="4064733" y="954107"/>
                </a:cubicBezTo>
                <a:cubicBezTo>
                  <a:pt x="3892529" y="956430"/>
                  <a:pt x="3592061" y="907622"/>
                  <a:pt x="3466978" y="954107"/>
                </a:cubicBezTo>
                <a:cubicBezTo>
                  <a:pt x="3341896" y="1000592"/>
                  <a:pt x="3154715" y="941505"/>
                  <a:pt x="2988774" y="954107"/>
                </a:cubicBezTo>
                <a:cubicBezTo>
                  <a:pt x="2822833" y="966709"/>
                  <a:pt x="2662526" y="913298"/>
                  <a:pt x="2391019" y="954107"/>
                </a:cubicBezTo>
                <a:cubicBezTo>
                  <a:pt x="2119513" y="994916"/>
                  <a:pt x="2083542" y="905145"/>
                  <a:pt x="1793264" y="954107"/>
                </a:cubicBezTo>
                <a:cubicBezTo>
                  <a:pt x="1502987" y="1003069"/>
                  <a:pt x="1468671" y="947771"/>
                  <a:pt x="1195510" y="954107"/>
                </a:cubicBezTo>
                <a:cubicBezTo>
                  <a:pt x="922349" y="960443"/>
                  <a:pt x="803536" y="916049"/>
                  <a:pt x="597755" y="954107"/>
                </a:cubicBezTo>
                <a:cubicBezTo>
                  <a:pt x="391975" y="992165"/>
                  <a:pt x="172989" y="933442"/>
                  <a:pt x="0" y="954107"/>
                </a:cubicBezTo>
                <a:cubicBezTo>
                  <a:pt x="-20482" y="786271"/>
                  <a:pt x="36130" y="623989"/>
                  <a:pt x="0" y="467512"/>
                </a:cubicBezTo>
                <a:cubicBezTo>
                  <a:pt x="-36130" y="311036"/>
                  <a:pt x="37029" y="217275"/>
                  <a:pt x="0" y="0"/>
                </a:cubicBezTo>
                <a:close/>
              </a:path>
              <a:path w="5977548" h="954107" stroke="0" extrusionOk="0">
                <a:moveTo>
                  <a:pt x="0" y="0"/>
                </a:moveTo>
                <a:cubicBezTo>
                  <a:pt x="113815" y="-13565"/>
                  <a:pt x="310345" y="4008"/>
                  <a:pt x="537979" y="0"/>
                </a:cubicBezTo>
                <a:cubicBezTo>
                  <a:pt x="765613" y="-4008"/>
                  <a:pt x="854446" y="25433"/>
                  <a:pt x="956408" y="0"/>
                </a:cubicBezTo>
                <a:cubicBezTo>
                  <a:pt x="1058370" y="-25433"/>
                  <a:pt x="1366208" y="13240"/>
                  <a:pt x="1673713" y="0"/>
                </a:cubicBezTo>
                <a:cubicBezTo>
                  <a:pt x="1981218" y="-13240"/>
                  <a:pt x="2017179" y="37809"/>
                  <a:pt x="2211693" y="0"/>
                </a:cubicBezTo>
                <a:cubicBezTo>
                  <a:pt x="2406207" y="-37809"/>
                  <a:pt x="2552541" y="3324"/>
                  <a:pt x="2749672" y="0"/>
                </a:cubicBezTo>
                <a:cubicBezTo>
                  <a:pt x="2946803" y="-3324"/>
                  <a:pt x="3207185" y="85944"/>
                  <a:pt x="3466978" y="0"/>
                </a:cubicBezTo>
                <a:cubicBezTo>
                  <a:pt x="3726771" y="-85944"/>
                  <a:pt x="3817652" y="57326"/>
                  <a:pt x="3945182" y="0"/>
                </a:cubicBezTo>
                <a:cubicBezTo>
                  <a:pt x="4072712" y="-57326"/>
                  <a:pt x="4378986" y="7063"/>
                  <a:pt x="4662487" y="0"/>
                </a:cubicBezTo>
                <a:cubicBezTo>
                  <a:pt x="4945988" y="-7063"/>
                  <a:pt x="5093099" y="80463"/>
                  <a:pt x="5379793" y="0"/>
                </a:cubicBezTo>
                <a:cubicBezTo>
                  <a:pt x="5666487" y="-80463"/>
                  <a:pt x="5707176" y="15006"/>
                  <a:pt x="5977548" y="0"/>
                </a:cubicBezTo>
                <a:cubicBezTo>
                  <a:pt x="6007393" y="201771"/>
                  <a:pt x="5977045" y="390922"/>
                  <a:pt x="5977548" y="496136"/>
                </a:cubicBezTo>
                <a:cubicBezTo>
                  <a:pt x="5978051" y="601350"/>
                  <a:pt x="5975698" y="842600"/>
                  <a:pt x="5977548" y="954107"/>
                </a:cubicBezTo>
                <a:cubicBezTo>
                  <a:pt x="5791059" y="963118"/>
                  <a:pt x="5687500" y="935205"/>
                  <a:pt x="5559120" y="954107"/>
                </a:cubicBezTo>
                <a:cubicBezTo>
                  <a:pt x="5430740" y="973009"/>
                  <a:pt x="5150222" y="896695"/>
                  <a:pt x="4841814" y="954107"/>
                </a:cubicBezTo>
                <a:cubicBezTo>
                  <a:pt x="4533406" y="1011519"/>
                  <a:pt x="4543661" y="928208"/>
                  <a:pt x="4363610" y="954107"/>
                </a:cubicBezTo>
                <a:cubicBezTo>
                  <a:pt x="4183559" y="980006"/>
                  <a:pt x="3970723" y="942615"/>
                  <a:pt x="3765855" y="954107"/>
                </a:cubicBezTo>
                <a:cubicBezTo>
                  <a:pt x="3560988" y="965599"/>
                  <a:pt x="3390416" y="951815"/>
                  <a:pt x="3048549" y="954107"/>
                </a:cubicBezTo>
                <a:cubicBezTo>
                  <a:pt x="2706682" y="956399"/>
                  <a:pt x="2694736" y="904712"/>
                  <a:pt x="2450795" y="954107"/>
                </a:cubicBezTo>
                <a:cubicBezTo>
                  <a:pt x="2206854" y="1003502"/>
                  <a:pt x="2214843" y="938539"/>
                  <a:pt x="2032366" y="954107"/>
                </a:cubicBezTo>
                <a:cubicBezTo>
                  <a:pt x="1849889" y="969675"/>
                  <a:pt x="1677892" y="944110"/>
                  <a:pt x="1554162" y="954107"/>
                </a:cubicBezTo>
                <a:cubicBezTo>
                  <a:pt x="1430432" y="964104"/>
                  <a:pt x="1111374" y="908515"/>
                  <a:pt x="836857" y="954107"/>
                </a:cubicBezTo>
                <a:cubicBezTo>
                  <a:pt x="562341" y="999699"/>
                  <a:pt x="332054" y="921324"/>
                  <a:pt x="0" y="954107"/>
                </a:cubicBezTo>
                <a:cubicBezTo>
                  <a:pt x="-2685" y="781558"/>
                  <a:pt x="43778" y="647387"/>
                  <a:pt x="0" y="496136"/>
                </a:cubicBezTo>
                <a:cubicBezTo>
                  <a:pt x="-43778" y="344885"/>
                  <a:pt x="44917" y="137215"/>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400" dirty="0"/>
              <a:t>Wykonalność i stabilność finansowa to analiza mająca na celu weryfikację faktu, czy wpływy finansowe (źródła finansowania projektu, łącznie z przychodami oraz innymi wpływami) wystarczą na pokrycie wszystkich kosztów, w tym finansowych, rok po </a:t>
            </a:r>
            <a:r>
              <a:rPr lang="pl-PL" sz="1400" b="1" dirty="0"/>
              <a:t>roku</a:t>
            </a:r>
            <a:r>
              <a:rPr lang="pl-PL" sz="1400" dirty="0"/>
              <a:t>, na przestrzeni całego okresu odniesienia</a:t>
            </a:r>
          </a:p>
        </p:txBody>
      </p:sp>
      <p:pic>
        <p:nvPicPr>
          <p:cNvPr id="6" name="Obraz 5"/>
          <p:cNvPicPr>
            <a:picLocks noChangeAspect="1"/>
          </p:cNvPicPr>
          <p:nvPr/>
        </p:nvPicPr>
        <p:blipFill>
          <a:blip r:embed="rId2"/>
          <a:stretch>
            <a:fillRect/>
          </a:stretch>
        </p:blipFill>
        <p:spPr>
          <a:xfrm>
            <a:off x="2759447" y="4009661"/>
            <a:ext cx="7559774" cy="1869810"/>
          </a:xfrm>
          <a:prstGeom prst="rect">
            <a:avLst/>
          </a:prstGeom>
        </p:spPr>
      </p:pic>
      <p:pic>
        <p:nvPicPr>
          <p:cNvPr id="7" name="Obraz 6">
            <a:extLst>
              <a:ext uri="{FF2B5EF4-FFF2-40B4-BE49-F238E27FC236}">
                <a16:creationId xmlns:a16="http://schemas.microsoft.com/office/drawing/2014/main" id="{11B7C699-A173-3495-292D-37124B54CA8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6501205"/>
            <a:ext cx="10066237" cy="1065532"/>
          </a:xfrm>
          <a:prstGeom prst="rect">
            <a:avLst/>
          </a:prstGeom>
        </p:spPr>
      </p:pic>
    </p:spTree>
    <p:extLst>
      <p:ext uri="{BB962C8B-B14F-4D97-AF65-F5344CB8AC3E}">
        <p14:creationId xmlns:p14="http://schemas.microsoft.com/office/powerpoint/2010/main" val="2641988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54BECB6-F388-C942-8C05-8F1154A50247}"/>
              </a:ext>
            </a:extLst>
          </p:cNvPr>
          <p:cNvSpPr>
            <a:spLocks noGrp="1"/>
          </p:cNvSpPr>
          <p:nvPr>
            <p:ph type="title"/>
          </p:nvPr>
        </p:nvSpPr>
        <p:spPr>
          <a:xfrm>
            <a:off x="1689863" y="293649"/>
            <a:ext cx="9072909" cy="576064"/>
          </a:xfrm>
        </p:spPr>
        <p:txBody>
          <a:bodyPr/>
          <a:lstStyle/>
          <a:p>
            <a:pPr marL="804863" indent="-804863"/>
            <a:r>
              <a:rPr lang="pl-PL" dirty="0"/>
              <a:t>III.3	Wykonalność i stabilność finansowa – c.d.</a:t>
            </a:r>
          </a:p>
        </p:txBody>
      </p:sp>
      <p:sp>
        <p:nvSpPr>
          <p:cNvPr id="3" name="Symbol zastępczy zawartości 2">
            <a:extLst>
              <a:ext uri="{FF2B5EF4-FFF2-40B4-BE49-F238E27FC236}">
                <a16:creationId xmlns:a16="http://schemas.microsoft.com/office/drawing/2014/main" id="{88F912A9-A34B-BF7B-D7FB-2258AD78D8EA}"/>
              </a:ext>
            </a:extLst>
          </p:cNvPr>
          <p:cNvSpPr>
            <a:spLocks noGrp="1"/>
          </p:cNvSpPr>
          <p:nvPr>
            <p:ph idx="1"/>
          </p:nvPr>
        </p:nvSpPr>
        <p:spPr>
          <a:xfrm>
            <a:off x="1689863" y="1043533"/>
            <a:ext cx="10790664" cy="5147940"/>
          </a:xfrm>
        </p:spPr>
        <p:txBody>
          <a:bodyPr/>
          <a:lstStyle/>
          <a:p>
            <a:pPr marL="0" indent="0" algn="just">
              <a:buNone/>
            </a:pPr>
            <a:r>
              <a:rPr lang="pl-PL" dirty="0"/>
              <a:t>Pozostałe źródła finansowania wydatków projektu stanowi wkład własny wnioskodawcy. Tym samym, poza wnioskowanym finansowaniem ze środków UE należy zatem:</a:t>
            </a:r>
          </a:p>
          <a:p>
            <a:pPr algn="just">
              <a:spcBef>
                <a:spcPts val="600"/>
              </a:spcBef>
              <a:buFont typeface="Wingdings" panose="05000000000000000000" pitchFamily="2" charset="2"/>
              <a:buChar char="v"/>
            </a:pPr>
            <a:r>
              <a:rPr lang="pl-PL" dirty="0"/>
              <a:t>wskazać źródła pochodzenia wkładu własnego oraz warunki na jakich zostało (zostanie) pozyskane finansowanie z innych źródeł - zwrotnych lub bezzwrotnych (jeżeli dotyczy).</a:t>
            </a:r>
            <a:endParaRPr lang="pl-PL" b="1" dirty="0"/>
          </a:p>
          <a:p>
            <a:pPr>
              <a:buFont typeface="Wingdings" panose="05000000000000000000" pitchFamily="2" charset="2"/>
              <a:buChar char="v"/>
            </a:pPr>
            <a:r>
              <a:rPr lang="pl-PL" dirty="0"/>
              <a:t>złożyć oświadczenie o zapewnieniu wkładu własnego  wraz z posiadanymi dokumentami potwierdzającymi źródła finansowania projektu (nie dotyczy środków generowanych w ramach prowadzonej działalności).</a:t>
            </a:r>
          </a:p>
          <a:p>
            <a:pPr marL="0" indent="0" algn="just">
              <a:buNone/>
            </a:pPr>
            <a:r>
              <a:rPr lang="pl-PL" dirty="0"/>
              <a:t>Wykazanie przez Wnioskodawcę zbilansowania źródeł finansowania wkładu własnego (tj. złożenie oświadczenia jw. na wzorze przygotowanym dla naboru) oraz dokumentów potwierdzających wiarygodność możliwości zapewnienia środków adekwatnie do założonego montażu finansowego (np. uchwałę budżetową gminy, uchwałę właściwego organu spółki, promesę kredytową, umowę kredytową itp.) ma fundamentalne znaczenie dla potwierdzenia spełnienia horyzontalnych kryteriów wyboru projektów (obligatoryjnych, ocenianych zerojedynkowo): stabilność finansowa projektu i poprawności analizy finansowej i ekonomicznej. </a:t>
            </a:r>
          </a:p>
          <a:p>
            <a:pPr marL="0" indent="0" algn="just">
              <a:buNone/>
            </a:pPr>
            <a:endParaRPr lang="pl-PL" dirty="0"/>
          </a:p>
        </p:txBody>
      </p:sp>
      <p:sp>
        <p:nvSpPr>
          <p:cNvPr id="4" name="Symbol zastępczy numeru slajdu 3">
            <a:extLst>
              <a:ext uri="{FF2B5EF4-FFF2-40B4-BE49-F238E27FC236}">
                <a16:creationId xmlns:a16="http://schemas.microsoft.com/office/drawing/2014/main" id="{78F7404E-3394-CAE1-E958-8B971FE7385A}"/>
              </a:ext>
            </a:extLst>
          </p:cNvPr>
          <p:cNvSpPr>
            <a:spLocks noGrp="1"/>
          </p:cNvSpPr>
          <p:nvPr>
            <p:ph type="sldNum" sz="quarter" idx="10"/>
          </p:nvPr>
        </p:nvSpPr>
        <p:spPr/>
        <p:txBody>
          <a:bodyPr/>
          <a:lstStyle/>
          <a:p>
            <a:pPr>
              <a:defRPr/>
            </a:pPr>
            <a:fld id="{88E6BE7B-80CB-4926-B646-E23E8BCBFE23}" type="slidenum">
              <a:rPr lang="pl-PL" altLang="pl-PL" smtClean="0"/>
              <a:pPr>
                <a:defRPr/>
              </a:pPr>
              <a:t>19</a:t>
            </a:fld>
            <a:endParaRPr lang="pl-PL" altLang="pl-PL"/>
          </a:p>
        </p:txBody>
      </p:sp>
      <p:pic>
        <p:nvPicPr>
          <p:cNvPr id="5" name="Obraz 4">
            <a:extLst>
              <a:ext uri="{FF2B5EF4-FFF2-40B4-BE49-F238E27FC236}">
                <a16:creationId xmlns:a16="http://schemas.microsoft.com/office/drawing/2014/main" id="{AAE88972-ACFE-F461-26B9-9D4473B83D0A}"/>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3112969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255392" y="395461"/>
            <a:ext cx="8640763" cy="431452"/>
          </a:xfrm>
        </p:spPr>
        <p:txBody>
          <a:bodyPr>
            <a:normAutofit fontScale="90000"/>
          </a:bodyPr>
          <a:lstStyle/>
          <a:p>
            <a:r>
              <a:rPr lang="pl-PL" dirty="0">
                <a:latin typeface="Open Sans" panose="020B0606030504020204" pitchFamily="34" charset="0"/>
                <a:ea typeface="Open Sans" panose="020B0606030504020204" pitchFamily="34" charset="0"/>
                <a:cs typeface="Open Sans" panose="020B0606030504020204" pitchFamily="34" charset="0"/>
              </a:rPr>
              <a:t>Spis treści</a:t>
            </a:r>
          </a:p>
        </p:txBody>
      </p:sp>
      <p:sp>
        <p:nvSpPr>
          <p:cNvPr id="3" name="Symbol zastępczy zawartości 2"/>
          <p:cNvSpPr>
            <a:spLocks noGrp="1"/>
          </p:cNvSpPr>
          <p:nvPr>
            <p:ph idx="1"/>
          </p:nvPr>
        </p:nvSpPr>
        <p:spPr>
          <a:xfrm>
            <a:off x="2183284" y="971525"/>
            <a:ext cx="8712870" cy="5688360"/>
          </a:xfrm>
        </p:spPr>
        <p:txBody>
          <a:bodyPr/>
          <a:lstStyle/>
          <a:p>
            <a:pPr marL="400050" indent="-400050">
              <a:buFont typeface="+mj-lt"/>
              <a:buAutoNum type="romanUcPeriod"/>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OBOWIĄZUJĄCE DOKUMENTY</a:t>
            </a:r>
          </a:p>
          <a:p>
            <a:pPr marL="400050" indent="-400050">
              <a:buFont typeface="+mj-lt"/>
              <a:buAutoNum type="romanUcPeriod"/>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DOKUMENTY APLIKACYJNE</a:t>
            </a:r>
          </a:p>
          <a:p>
            <a:pPr marL="446088" indent="0">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II.1. Wniosek o dofinansowanie</a:t>
            </a:r>
          </a:p>
          <a:p>
            <a:pPr marL="804863" indent="-358775">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II.2	 Załączniki do wniosku o dofinansowanie</a:t>
            </a:r>
          </a:p>
          <a:p>
            <a:pPr marL="400050" indent="-400050">
              <a:buFont typeface="+mj-lt"/>
              <a:buAutoNum type="romanUcPeriod" startAt="3"/>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ANALIZA FINANSOWA</a:t>
            </a:r>
          </a:p>
          <a:p>
            <a:pPr marL="936000" indent="-473075">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III.1	Założenia do analizy finansowej</a:t>
            </a:r>
          </a:p>
          <a:p>
            <a:pPr marL="892175" indent="-439738">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III.2	Kalkulacja przychodów projektu, w tym: taryfy (jeżeli dotyczy)</a:t>
            </a:r>
          </a:p>
          <a:p>
            <a:pPr marL="892175" indent="-439738">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III.3	Wykonalność i stabilność finansowa</a:t>
            </a:r>
          </a:p>
          <a:p>
            <a:pPr marL="892175" indent="-439738">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III.4	Efektywność finansowa projektu</a:t>
            </a:r>
          </a:p>
          <a:p>
            <a:pPr marL="892175" indent="-439738">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III.5	Analiza ekonomiczna, analiza kosztów i korzyści</a:t>
            </a:r>
          </a:p>
          <a:p>
            <a:pPr marL="892175" indent="-439738">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III.6	Analiza ryzyka i wrażliwości </a:t>
            </a:r>
          </a:p>
          <a:p>
            <a:pPr marL="0" indent="0">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IV. KRYTERIA OCENY PROJEKTU</a:t>
            </a:r>
          </a:p>
          <a:p>
            <a:pPr marL="271463" indent="-271463">
              <a:buNone/>
            </a:pPr>
            <a:r>
              <a:rPr lang="pl-PL"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V.	ZABEZPIECZENIE ZWROTU ŚRODKÓW</a:t>
            </a:r>
          </a:p>
          <a:p>
            <a:pPr marL="0" indent="0">
              <a:buNone/>
            </a:pPr>
            <a:endParaRPr lang="pl-PL"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latin typeface="Times New Roman" panose="02020603050405020304" pitchFamily="18" charset="0"/>
                <a:cs typeface="Times New Roman" panose="02020603050405020304" pitchFamily="18" charset="0"/>
              </a:rPr>
              <a:pPr>
                <a:defRPr/>
              </a:pPr>
              <a:t>2</a:t>
            </a:fld>
            <a:endParaRPr lang="pl-PL" altLang="pl-P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1429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E46FE97-AD20-61F9-969B-717DA9825C1F}"/>
              </a:ext>
            </a:extLst>
          </p:cNvPr>
          <p:cNvSpPr>
            <a:spLocks noGrp="1"/>
          </p:cNvSpPr>
          <p:nvPr>
            <p:ph type="title"/>
          </p:nvPr>
        </p:nvSpPr>
        <p:spPr>
          <a:xfrm>
            <a:off x="1718722" y="390013"/>
            <a:ext cx="9073008" cy="827781"/>
          </a:xfrm>
        </p:spPr>
        <p:txBody>
          <a:bodyPr/>
          <a:lstStyle/>
          <a:p>
            <a:pPr marL="804863" indent="-804863"/>
            <a:r>
              <a:rPr lang="pl-PL" dirty="0"/>
              <a:t>III.3	Wykonalność i stabilność finansowa – c.d.</a:t>
            </a:r>
          </a:p>
        </p:txBody>
      </p:sp>
      <p:sp>
        <p:nvSpPr>
          <p:cNvPr id="3" name="Symbol zastępczy zawartości 2">
            <a:extLst>
              <a:ext uri="{FF2B5EF4-FFF2-40B4-BE49-F238E27FC236}">
                <a16:creationId xmlns:a16="http://schemas.microsoft.com/office/drawing/2014/main" id="{7A49CF6F-A423-79A7-E144-83827118FD64}"/>
              </a:ext>
            </a:extLst>
          </p:cNvPr>
          <p:cNvSpPr>
            <a:spLocks noGrp="1"/>
          </p:cNvSpPr>
          <p:nvPr>
            <p:ph idx="1"/>
          </p:nvPr>
        </p:nvSpPr>
        <p:spPr>
          <a:xfrm>
            <a:off x="1718722" y="1403573"/>
            <a:ext cx="10761805" cy="2664296"/>
          </a:xfrm>
        </p:spPr>
        <p:txBody>
          <a:bodyPr/>
          <a:lstStyle/>
          <a:p>
            <a:pPr marL="0" indent="0" algn="just">
              <a:buNone/>
            </a:pPr>
            <a:r>
              <a:rPr lang="pl-PL" dirty="0"/>
              <a:t>Wydatki projektu to nie tylko wydatki kwalifikowane. </a:t>
            </a:r>
            <a:r>
              <a:rPr lang="pl-PL" b="1" dirty="0"/>
              <a:t>Należy przedstawić źródła finansowania </a:t>
            </a:r>
            <a:r>
              <a:rPr lang="pl-PL" dirty="0"/>
              <a:t>kosztu całkowitego projektu, </a:t>
            </a:r>
            <a:r>
              <a:rPr lang="pl-PL" b="1" dirty="0"/>
              <a:t>także wydatków niekwalifikowanych</a:t>
            </a:r>
            <a:r>
              <a:rPr lang="pl-PL" dirty="0"/>
              <a:t>,</a:t>
            </a:r>
            <a:r>
              <a:rPr lang="pl-PL" b="1" dirty="0"/>
              <a:t> </a:t>
            </a:r>
            <a:r>
              <a:rPr lang="pl-PL" dirty="0"/>
              <a:t>w tym podatku VAT do czasu jego zwrotu.</a:t>
            </a:r>
          </a:p>
          <a:p>
            <a:pPr marL="0" indent="0" algn="just">
              <a:buNone/>
            </a:pPr>
            <a:r>
              <a:rPr lang="pl-PL" b="1" dirty="0"/>
              <a:t>Wydatki całkowite </a:t>
            </a:r>
            <a:r>
              <a:rPr lang="pl-PL" dirty="0"/>
              <a:t>projektu powinny być zaprezentowane </a:t>
            </a:r>
            <a:r>
              <a:rPr lang="pl-PL" b="1" dirty="0"/>
              <a:t>w podziale na:</a:t>
            </a:r>
          </a:p>
          <a:p>
            <a:pPr algn="just">
              <a:spcBef>
                <a:spcPts val="600"/>
              </a:spcBef>
              <a:buFont typeface="Courier New" panose="02070309020205020404" pitchFamily="49" charset="0"/>
              <a:buChar char="o"/>
            </a:pPr>
            <a:r>
              <a:rPr lang="pl-PL" b="1" dirty="0"/>
              <a:t>wydatki kwalifikowane </a:t>
            </a:r>
            <a:r>
              <a:rPr lang="pl-PL" dirty="0"/>
              <a:t>(oczywiście ze wskazaniem źródeł ich finansowania);</a:t>
            </a:r>
          </a:p>
          <a:p>
            <a:pPr algn="just">
              <a:spcBef>
                <a:spcPts val="600"/>
              </a:spcBef>
              <a:buFont typeface="Courier New" panose="02070309020205020404" pitchFamily="49" charset="0"/>
              <a:buChar char="o"/>
            </a:pPr>
            <a:r>
              <a:rPr lang="pl-PL" b="1" dirty="0"/>
              <a:t>Wydatki niekwalifikowane </a:t>
            </a:r>
            <a:r>
              <a:rPr lang="pl-PL" dirty="0"/>
              <a:t>(w tym też - o ile dotyczy - VAT ze wskazaniem źródła jego finansowania).</a:t>
            </a:r>
          </a:p>
          <a:p>
            <a:pPr marL="0" indent="0">
              <a:buNone/>
            </a:pPr>
            <a:endParaRPr lang="pl-PL" u="sng" dirty="0"/>
          </a:p>
        </p:txBody>
      </p:sp>
      <p:sp>
        <p:nvSpPr>
          <p:cNvPr id="4" name="Symbol zastępczy numeru slajdu 3">
            <a:extLst>
              <a:ext uri="{FF2B5EF4-FFF2-40B4-BE49-F238E27FC236}">
                <a16:creationId xmlns:a16="http://schemas.microsoft.com/office/drawing/2014/main" id="{D220E9D3-B1AB-45CC-DBF7-310C2812CE46}"/>
              </a:ext>
            </a:extLst>
          </p:cNvPr>
          <p:cNvSpPr>
            <a:spLocks noGrp="1"/>
          </p:cNvSpPr>
          <p:nvPr>
            <p:ph type="sldNum" sz="quarter" idx="10"/>
          </p:nvPr>
        </p:nvSpPr>
        <p:spPr/>
        <p:txBody>
          <a:bodyPr/>
          <a:lstStyle/>
          <a:p>
            <a:pPr>
              <a:defRPr/>
            </a:pPr>
            <a:fld id="{88E6BE7B-80CB-4926-B646-E23E8BCBFE23}" type="slidenum">
              <a:rPr lang="pl-PL" altLang="pl-PL" smtClean="0"/>
              <a:pPr>
                <a:defRPr/>
              </a:pPr>
              <a:t>20</a:t>
            </a:fld>
            <a:endParaRPr lang="pl-PL" altLang="pl-PL"/>
          </a:p>
        </p:txBody>
      </p:sp>
      <p:sp>
        <p:nvSpPr>
          <p:cNvPr id="5" name="pole tekstowe 4">
            <a:extLst>
              <a:ext uri="{FF2B5EF4-FFF2-40B4-BE49-F238E27FC236}">
                <a16:creationId xmlns:a16="http://schemas.microsoft.com/office/drawing/2014/main" id="{13BFD3BB-1B77-77AD-4032-EB784767F1E0}"/>
              </a:ext>
            </a:extLst>
          </p:cNvPr>
          <p:cNvSpPr txBox="1"/>
          <p:nvPr/>
        </p:nvSpPr>
        <p:spPr>
          <a:xfrm>
            <a:off x="7352647" y="4355901"/>
            <a:ext cx="5133846" cy="1077218"/>
          </a:xfrm>
          <a:custGeom>
            <a:avLst/>
            <a:gdLst>
              <a:gd name="connsiteX0" fmla="*/ 0 w 5133846"/>
              <a:gd name="connsiteY0" fmla="*/ 0 h 1077218"/>
              <a:gd name="connsiteX1" fmla="*/ 673104 w 5133846"/>
              <a:gd name="connsiteY1" fmla="*/ 0 h 1077218"/>
              <a:gd name="connsiteX2" fmla="*/ 1294870 w 5133846"/>
              <a:gd name="connsiteY2" fmla="*/ 0 h 1077218"/>
              <a:gd name="connsiteX3" fmla="*/ 1865297 w 5133846"/>
              <a:gd name="connsiteY3" fmla="*/ 0 h 1077218"/>
              <a:gd name="connsiteX4" fmla="*/ 2435725 w 5133846"/>
              <a:gd name="connsiteY4" fmla="*/ 0 h 1077218"/>
              <a:gd name="connsiteX5" fmla="*/ 3108829 w 5133846"/>
              <a:gd name="connsiteY5" fmla="*/ 0 h 1077218"/>
              <a:gd name="connsiteX6" fmla="*/ 3730595 w 5133846"/>
              <a:gd name="connsiteY6" fmla="*/ 0 h 1077218"/>
              <a:gd name="connsiteX7" fmla="*/ 4147007 w 5133846"/>
              <a:gd name="connsiteY7" fmla="*/ 0 h 1077218"/>
              <a:gd name="connsiteX8" fmla="*/ 5133846 w 5133846"/>
              <a:gd name="connsiteY8" fmla="*/ 0 h 1077218"/>
              <a:gd name="connsiteX9" fmla="*/ 5133846 w 5133846"/>
              <a:gd name="connsiteY9" fmla="*/ 560153 h 1077218"/>
              <a:gd name="connsiteX10" fmla="*/ 5133846 w 5133846"/>
              <a:gd name="connsiteY10" fmla="*/ 1077218 h 1077218"/>
              <a:gd name="connsiteX11" fmla="*/ 4666096 w 5133846"/>
              <a:gd name="connsiteY11" fmla="*/ 1077218 h 1077218"/>
              <a:gd name="connsiteX12" fmla="*/ 3992991 w 5133846"/>
              <a:gd name="connsiteY12" fmla="*/ 1077218 h 1077218"/>
              <a:gd name="connsiteX13" fmla="*/ 3473902 w 5133846"/>
              <a:gd name="connsiteY13" fmla="*/ 1077218 h 1077218"/>
              <a:gd name="connsiteX14" fmla="*/ 2800798 w 5133846"/>
              <a:gd name="connsiteY14" fmla="*/ 1077218 h 1077218"/>
              <a:gd name="connsiteX15" fmla="*/ 2333048 w 5133846"/>
              <a:gd name="connsiteY15" fmla="*/ 1077218 h 1077218"/>
              <a:gd name="connsiteX16" fmla="*/ 1916636 w 5133846"/>
              <a:gd name="connsiteY16" fmla="*/ 1077218 h 1077218"/>
              <a:gd name="connsiteX17" fmla="*/ 1500224 w 5133846"/>
              <a:gd name="connsiteY17" fmla="*/ 1077218 h 1077218"/>
              <a:gd name="connsiteX18" fmla="*/ 878458 w 5133846"/>
              <a:gd name="connsiteY18" fmla="*/ 1077218 h 1077218"/>
              <a:gd name="connsiteX19" fmla="*/ 0 w 5133846"/>
              <a:gd name="connsiteY19" fmla="*/ 1077218 h 1077218"/>
              <a:gd name="connsiteX20" fmla="*/ 0 w 5133846"/>
              <a:gd name="connsiteY20" fmla="*/ 538609 h 1077218"/>
              <a:gd name="connsiteX21" fmla="*/ 0 w 5133846"/>
              <a:gd name="connsiteY21" fmla="*/ 0 h 1077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33846" h="1077218" fill="none" extrusionOk="0">
                <a:moveTo>
                  <a:pt x="0" y="0"/>
                </a:moveTo>
                <a:cubicBezTo>
                  <a:pt x="209636" y="-31557"/>
                  <a:pt x="356691" y="60913"/>
                  <a:pt x="673104" y="0"/>
                </a:cubicBezTo>
                <a:cubicBezTo>
                  <a:pt x="989517" y="-60913"/>
                  <a:pt x="1119979" y="246"/>
                  <a:pt x="1294870" y="0"/>
                </a:cubicBezTo>
                <a:cubicBezTo>
                  <a:pt x="1469761" y="-246"/>
                  <a:pt x="1604092" y="40033"/>
                  <a:pt x="1865297" y="0"/>
                </a:cubicBezTo>
                <a:cubicBezTo>
                  <a:pt x="2126502" y="-40033"/>
                  <a:pt x="2208267" y="50502"/>
                  <a:pt x="2435725" y="0"/>
                </a:cubicBezTo>
                <a:cubicBezTo>
                  <a:pt x="2663183" y="-50502"/>
                  <a:pt x="2972441" y="17110"/>
                  <a:pt x="3108829" y="0"/>
                </a:cubicBezTo>
                <a:cubicBezTo>
                  <a:pt x="3245217" y="-17110"/>
                  <a:pt x="3518440" y="45287"/>
                  <a:pt x="3730595" y="0"/>
                </a:cubicBezTo>
                <a:cubicBezTo>
                  <a:pt x="3942750" y="-45287"/>
                  <a:pt x="3956469" y="32989"/>
                  <a:pt x="4147007" y="0"/>
                </a:cubicBezTo>
                <a:cubicBezTo>
                  <a:pt x="4337545" y="-32989"/>
                  <a:pt x="4888511" y="75883"/>
                  <a:pt x="5133846" y="0"/>
                </a:cubicBezTo>
                <a:cubicBezTo>
                  <a:pt x="5196781" y="235436"/>
                  <a:pt x="5100301" y="367956"/>
                  <a:pt x="5133846" y="560153"/>
                </a:cubicBezTo>
                <a:cubicBezTo>
                  <a:pt x="5167391" y="752350"/>
                  <a:pt x="5097483" y="874709"/>
                  <a:pt x="5133846" y="1077218"/>
                </a:cubicBezTo>
                <a:cubicBezTo>
                  <a:pt x="4945730" y="1130590"/>
                  <a:pt x="4889701" y="1031549"/>
                  <a:pt x="4666096" y="1077218"/>
                </a:cubicBezTo>
                <a:cubicBezTo>
                  <a:pt x="4442491" y="1122887"/>
                  <a:pt x="4282960" y="1022548"/>
                  <a:pt x="3992991" y="1077218"/>
                </a:cubicBezTo>
                <a:cubicBezTo>
                  <a:pt x="3703023" y="1131888"/>
                  <a:pt x="3694277" y="1068782"/>
                  <a:pt x="3473902" y="1077218"/>
                </a:cubicBezTo>
                <a:cubicBezTo>
                  <a:pt x="3253527" y="1085654"/>
                  <a:pt x="3086952" y="1017002"/>
                  <a:pt x="2800798" y="1077218"/>
                </a:cubicBezTo>
                <a:cubicBezTo>
                  <a:pt x="2514644" y="1137434"/>
                  <a:pt x="2451863" y="1027081"/>
                  <a:pt x="2333048" y="1077218"/>
                </a:cubicBezTo>
                <a:cubicBezTo>
                  <a:pt x="2214233" y="1127355"/>
                  <a:pt x="2030346" y="1063961"/>
                  <a:pt x="1916636" y="1077218"/>
                </a:cubicBezTo>
                <a:cubicBezTo>
                  <a:pt x="1802926" y="1090475"/>
                  <a:pt x="1587537" y="1030251"/>
                  <a:pt x="1500224" y="1077218"/>
                </a:cubicBezTo>
                <a:cubicBezTo>
                  <a:pt x="1412911" y="1124185"/>
                  <a:pt x="1167432" y="1052954"/>
                  <a:pt x="878458" y="1077218"/>
                </a:cubicBezTo>
                <a:cubicBezTo>
                  <a:pt x="589484" y="1101482"/>
                  <a:pt x="210019" y="978566"/>
                  <a:pt x="0" y="1077218"/>
                </a:cubicBezTo>
                <a:cubicBezTo>
                  <a:pt x="-42117" y="880950"/>
                  <a:pt x="26410" y="705215"/>
                  <a:pt x="0" y="538609"/>
                </a:cubicBezTo>
                <a:cubicBezTo>
                  <a:pt x="-26410" y="372003"/>
                  <a:pt x="34455" y="138454"/>
                  <a:pt x="0" y="0"/>
                </a:cubicBezTo>
                <a:close/>
              </a:path>
              <a:path w="5133846" h="1077218" stroke="0" extrusionOk="0">
                <a:moveTo>
                  <a:pt x="0" y="0"/>
                </a:moveTo>
                <a:cubicBezTo>
                  <a:pt x="162130" y="-36138"/>
                  <a:pt x="283298" y="22624"/>
                  <a:pt x="519089" y="0"/>
                </a:cubicBezTo>
                <a:cubicBezTo>
                  <a:pt x="754880" y="-22624"/>
                  <a:pt x="772737" y="42296"/>
                  <a:pt x="935501" y="0"/>
                </a:cubicBezTo>
                <a:cubicBezTo>
                  <a:pt x="1098265" y="-42296"/>
                  <a:pt x="1341377" y="12314"/>
                  <a:pt x="1608605" y="0"/>
                </a:cubicBezTo>
                <a:cubicBezTo>
                  <a:pt x="1875833" y="-12314"/>
                  <a:pt x="1897484" y="38107"/>
                  <a:pt x="2127694" y="0"/>
                </a:cubicBezTo>
                <a:cubicBezTo>
                  <a:pt x="2357904" y="-38107"/>
                  <a:pt x="2502502" y="60012"/>
                  <a:pt x="2646783" y="0"/>
                </a:cubicBezTo>
                <a:cubicBezTo>
                  <a:pt x="2791064" y="-60012"/>
                  <a:pt x="3145004" y="37426"/>
                  <a:pt x="3319887" y="0"/>
                </a:cubicBezTo>
                <a:cubicBezTo>
                  <a:pt x="3494770" y="-37426"/>
                  <a:pt x="3604173" y="15867"/>
                  <a:pt x="3787637" y="0"/>
                </a:cubicBezTo>
                <a:cubicBezTo>
                  <a:pt x="3971101" y="-15867"/>
                  <a:pt x="4175189" y="42062"/>
                  <a:pt x="4460742" y="0"/>
                </a:cubicBezTo>
                <a:cubicBezTo>
                  <a:pt x="4746296" y="-42062"/>
                  <a:pt x="4956488" y="4324"/>
                  <a:pt x="5133846" y="0"/>
                </a:cubicBezTo>
                <a:cubicBezTo>
                  <a:pt x="5142528" y="128084"/>
                  <a:pt x="5090743" y="414034"/>
                  <a:pt x="5133846" y="538609"/>
                </a:cubicBezTo>
                <a:cubicBezTo>
                  <a:pt x="5176949" y="663184"/>
                  <a:pt x="5131280" y="843453"/>
                  <a:pt x="5133846" y="1077218"/>
                </a:cubicBezTo>
                <a:cubicBezTo>
                  <a:pt x="4918426" y="1083605"/>
                  <a:pt x="4803739" y="1063100"/>
                  <a:pt x="4512080" y="1077218"/>
                </a:cubicBezTo>
                <a:cubicBezTo>
                  <a:pt x="4220421" y="1091336"/>
                  <a:pt x="4110197" y="1001542"/>
                  <a:pt x="3838976" y="1077218"/>
                </a:cubicBezTo>
                <a:cubicBezTo>
                  <a:pt x="3567755" y="1152894"/>
                  <a:pt x="3337921" y="997186"/>
                  <a:pt x="3165872" y="1077218"/>
                </a:cubicBezTo>
                <a:cubicBezTo>
                  <a:pt x="2993823" y="1157250"/>
                  <a:pt x="2871440" y="1068492"/>
                  <a:pt x="2698121" y="1077218"/>
                </a:cubicBezTo>
                <a:cubicBezTo>
                  <a:pt x="2524802" y="1085944"/>
                  <a:pt x="2357762" y="1034873"/>
                  <a:pt x="2127694" y="1077218"/>
                </a:cubicBezTo>
                <a:cubicBezTo>
                  <a:pt x="1897626" y="1119563"/>
                  <a:pt x="1692752" y="1032623"/>
                  <a:pt x="1454590" y="1077218"/>
                </a:cubicBezTo>
                <a:cubicBezTo>
                  <a:pt x="1216428" y="1121813"/>
                  <a:pt x="1074704" y="1023937"/>
                  <a:pt x="884162" y="1077218"/>
                </a:cubicBezTo>
                <a:cubicBezTo>
                  <a:pt x="693620" y="1130499"/>
                  <a:pt x="427951" y="1048601"/>
                  <a:pt x="0" y="1077218"/>
                </a:cubicBezTo>
                <a:cubicBezTo>
                  <a:pt x="-53501" y="971625"/>
                  <a:pt x="3225" y="811628"/>
                  <a:pt x="0" y="560153"/>
                </a:cubicBezTo>
                <a:cubicBezTo>
                  <a:pt x="-3225" y="308678"/>
                  <a:pt x="45739" y="165006"/>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600" dirty="0"/>
              <a:t>W przypadku, gdy struktura finansowania wydatków projektu uwzględnienia  finansowania dłużnego – konieczne jest także uwzględnienie w modelu finansowym warunków, na jakich mają być udzielone kredyty/pożyczki</a:t>
            </a:r>
            <a:r>
              <a:rPr lang="pl-PL" sz="1400" dirty="0"/>
              <a:t>.</a:t>
            </a:r>
          </a:p>
        </p:txBody>
      </p:sp>
      <p:pic>
        <p:nvPicPr>
          <p:cNvPr id="6" name="Obraz 5">
            <a:extLst>
              <a:ext uri="{FF2B5EF4-FFF2-40B4-BE49-F238E27FC236}">
                <a16:creationId xmlns:a16="http://schemas.microsoft.com/office/drawing/2014/main" id="{FC28935B-8CCD-DE18-8856-F5D144A65959}"/>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619998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01271" y="324396"/>
            <a:ext cx="9073007" cy="719138"/>
          </a:xfrm>
        </p:spPr>
        <p:txBody>
          <a:bodyPr/>
          <a:lstStyle/>
          <a:p>
            <a:pPr marL="533400" indent="-533400"/>
            <a:r>
              <a:rPr lang="pl-PL" dirty="0"/>
              <a:t>III.3	Wykonalność i stabilność finansowa – c.d.</a:t>
            </a:r>
          </a:p>
        </p:txBody>
      </p:sp>
      <p:sp>
        <p:nvSpPr>
          <p:cNvPr id="3" name="Symbol zastępczy zawartości 2"/>
          <p:cNvSpPr>
            <a:spLocks noGrp="1"/>
          </p:cNvSpPr>
          <p:nvPr>
            <p:ph idx="1"/>
          </p:nvPr>
        </p:nvSpPr>
        <p:spPr>
          <a:xfrm>
            <a:off x="1699503" y="1331392"/>
            <a:ext cx="10853032" cy="4896890"/>
          </a:xfrm>
        </p:spPr>
        <p:txBody>
          <a:bodyPr/>
          <a:lstStyle/>
          <a:p>
            <a:pPr>
              <a:buFont typeface="Wingdings" panose="05000000000000000000" pitchFamily="2" charset="2"/>
              <a:buChar char="Ø"/>
            </a:pPr>
            <a:r>
              <a:rPr lang="pl-PL" b="1" u="sng" dirty="0">
                <a:solidFill>
                  <a:schemeClr val="tx2">
                    <a:lumMod val="75000"/>
                  </a:schemeClr>
                </a:solidFill>
              </a:rPr>
              <a:t>Stabilność finansowa</a:t>
            </a:r>
          </a:p>
          <a:p>
            <a:pPr marL="0" indent="0" algn="just">
              <a:buNone/>
            </a:pPr>
            <a:r>
              <a:rPr lang="pl-PL" dirty="0"/>
              <a:t>O stabilności finansowej projektu decyduje obecna i przewidywana sytuacja finansowa Wnioskodawcy (beneficjenta) i partnera (operatora - jeśli dotyczy), która winna wykazać, że posiadają niezbędne zasoby i mechanizmy finansowe, aby pokryć koszty eksploatacji i utrzymania projektu – w tym też inwestycje w infrastrukturę lub inwestycje produkcyjne - tak by zapewnić stabilność ich finansowania, co najmniej w okresie trwałości projektu.</a:t>
            </a:r>
          </a:p>
          <a:p>
            <a:pPr marL="0" indent="0">
              <a:buNone/>
            </a:pPr>
            <a:r>
              <a:rPr lang="pl-PL" dirty="0"/>
              <a:t>Analiza stabilności (trwałości) finansowej powinna potwierdzać, że:</a:t>
            </a:r>
          </a:p>
          <a:p>
            <a:pPr algn="just">
              <a:spcBef>
                <a:spcPts val="0"/>
              </a:spcBef>
              <a:buFont typeface="Wingdings" panose="05000000000000000000" pitchFamily="2" charset="2"/>
              <a:buChar char="v"/>
            </a:pPr>
            <a:r>
              <a:rPr lang="pl-PL" dirty="0"/>
              <a:t>w przypadku podmiotów objętych ustawą o finansach publicznych spełnione są wymagania określone ww. ustawą (wskaźniki), </a:t>
            </a:r>
          </a:p>
          <a:p>
            <a:pPr algn="just">
              <a:spcBef>
                <a:spcPts val="0"/>
              </a:spcBef>
              <a:buFont typeface="Wingdings" panose="05000000000000000000" pitchFamily="2" charset="2"/>
              <a:buChar char="v"/>
            </a:pPr>
            <a:r>
              <a:rPr lang="pl-PL" dirty="0"/>
              <a:t>w przypadku spółek podlegających Kodeksowi spółek handlowych:</a:t>
            </a:r>
          </a:p>
          <a:p>
            <a:pPr lvl="1" algn="just">
              <a:spcBef>
                <a:spcPts val="0"/>
              </a:spcBef>
              <a:buFont typeface="Wingdings" panose="05000000000000000000" pitchFamily="2" charset="2"/>
              <a:buChar char="§"/>
            </a:pPr>
            <a:r>
              <a:rPr lang="pl-PL" dirty="0"/>
              <a:t>wskaźnik pokrycia obsługi długu (WPOD) jest nie niższy niż 1,2 w całym okresie odniesienia. Wskaźnik WPOD = (stan środków pieniężnych na początek roku + saldo przepływów z działalności operacyjnej + saldo przepływów z działalności inwestycyjnej + wpływy z działalności finansowej)/wydatki z działalności finansowej,</a:t>
            </a:r>
          </a:p>
          <a:p>
            <a:pPr lvl="1">
              <a:spcBef>
                <a:spcPts val="0"/>
              </a:spcBef>
              <a:buFont typeface="Wingdings" panose="05000000000000000000" pitchFamily="2" charset="2"/>
              <a:buChar char="§"/>
            </a:pPr>
            <a:r>
              <a:rPr lang="pl-PL" dirty="0"/>
              <a:t>skumulowane przepływy pieniężne netto nie są ujemne w żadnym roku analizy</a:t>
            </a:r>
          </a:p>
          <a:p>
            <a:pPr marL="0" indent="0">
              <a:buNone/>
            </a:pPr>
            <a:endParaRPr lang="pl-PL" dirty="0"/>
          </a:p>
        </p:txBody>
      </p:sp>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pPr>
                <a:defRPr/>
              </a:pPr>
              <a:t>21</a:t>
            </a:fld>
            <a:endParaRPr lang="pl-PL" altLang="pl-PL"/>
          </a:p>
        </p:txBody>
      </p:sp>
      <p:pic>
        <p:nvPicPr>
          <p:cNvPr id="5" name="Obraz 4">
            <a:extLst>
              <a:ext uri="{FF2B5EF4-FFF2-40B4-BE49-F238E27FC236}">
                <a16:creationId xmlns:a16="http://schemas.microsoft.com/office/drawing/2014/main" id="{07277A0A-B80B-875B-8AD8-37B538456579}"/>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840059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1F789C-EA93-D468-F37A-0EC213EE8AAF}"/>
              </a:ext>
            </a:extLst>
          </p:cNvPr>
          <p:cNvSpPr>
            <a:spLocks noGrp="1"/>
          </p:cNvSpPr>
          <p:nvPr>
            <p:ph type="title"/>
          </p:nvPr>
        </p:nvSpPr>
        <p:spPr>
          <a:xfrm>
            <a:off x="1650608" y="287831"/>
            <a:ext cx="8826578" cy="611162"/>
          </a:xfrm>
        </p:spPr>
        <p:txBody>
          <a:bodyPr/>
          <a:lstStyle/>
          <a:p>
            <a:pPr marL="804863" indent="-804863"/>
            <a:r>
              <a:rPr lang="pl-PL" dirty="0"/>
              <a:t>III.4	Efektywność finansowa projektu</a:t>
            </a:r>
          </a:p>
        </p:txBody>
      </p:sp>
      <p:sp>
        <p:nvSpPr>
          <p:cNvPr id="3" name="Symbol zastępczy zawartości 2">
            <a:extLst>
              <a:ext uri="{FF2B5EF4-FFF2-40B4-BE49-F238E27FC236}">
                <a16:creationId xmlns:a16="http://schemas.microsoft.com/office/drawing/2014/main" id="{843DB90E-2BD6-A7ED-9CC9-F23DCC3740D6}"/>
              </a:ext>
            </a:extLst>
          </p:cNvPr>
          <p:cNvSpPr>
            <a:spLocks noGrp="1"/>
          </p:cNvSpPr>
          <p:nvPr>
            <p:ph idx="1"/>
          </p:nvPr>
        </p:nvSpPr>
        <p:spPr>
          <a:xfrm>
            <a:off x="1790829" y="967034"/>
            <a:ext cx="10617690" cy="6299794"/>
          </a:xfrm>
        </p:spPr>
        <p:txBody>
          <a:bodyPr/>
          <a:lstStyle/>
          <a:p>
            <a:pPr marL="0" indent="0">
              <a:buNone/>
            </a:pPr>
            <a:r>
              <a:rPr lang="pl-PL" dirty="0"/>
              <a:t>Dla </a:t>
            </a:r>
            <a:r>
              <a:rPr lang="pl-PL" b="1" dirty="0"/>
              <a:t>każdego projektu </a:t>
            </a:r>
            <a:r>
              <a:rPr lang="pl-PL" dirty="0"/>
              <a:t>- bez względu na jego wartość - należy obliczyć:</a:t>
            </a:r>
          </a:p>
          <a:p>
            <a:pPr marL="342900" indent="-342900">
              <a:buAutoNum type="alphaLcParenR"/>
            </a:pPr>
            <a:r>
              <a:rPr lang="pl-PL" dirty="0"/>
              <a:t>finansową bieżącą wartość netto inwestycji (</a:t>
            </a:r>
            <a:r>
              <a:rPr lang="pl-PL" b="1" dirty="0"/>
              <a:t>FNPV/C</a:t>
            </a:r>
            <a:r>
              <a:rPr lang="pl-PL" dirty="0"/>
              <a:t>)</a:t>
            </a:r>
          </a:p>
          <a:p>
            <a:pPr marL="342900" indent="-342900">
              <a:buAutoNum type="alphaLcParenR"/>
            </a:pPr>
            <a:r>
              <a:rPr lang="pl-PL" dirty="0"/>
              <a:t>finansową wewnętrzną stopę zwrotu z inwestycji (</a:t>
            </a:r>
            <a:r>
              <a:rPr lang="pl-PL" b="1" dirty="0"/>
              <a:t>FRR/C</a:t>
            </a:r>
            <a:r>
              <a:rPr lang="pl-PL" dirty="0"/>
              <a:t>)</a:t>
            </a:r>
          </a:p>
          <a:p>
            <a:pPr marL="0" indent="0" algn="just">
              <a:buNone/>
            </a:pPr>
            <a:r>
              <a:rPr lang="pl-PL" dirty="0"/>
              <a:t>Dla projektu wymagającego dofinansowania z funduszy UE wskaźnik FNPV/C przed otrzymaniem wkładu z UE powinien mieć wartość ujemną, a FRR/C wartość niższą od stopy dyskontowej użytej w analizie finansowej, co oznacza, że bieżąca wartość przyszłych przychodów nie pokrywa bieżącej wartości kosztów projektu (wsparcie w formie dotacji jest zasadne).</a:t>
            </a:r>
          </a:p>
          <a:p>
            <a:pPr marL="0" indent="0" algn="just">
              <a:buNone/>
            </a:pPr>
            <a:r>
              <a:rPr lang="pl-PL" b="1" dirty="0"/>
              <a:t>Dla projektów o wartości powyżej 50 mln zł </a:t>
            </a:r>
            <a:r>
              <a:rPr lang="pl-PL" dirty="0"/>
              <a:t>wymagane jest obliczenie także Natomiast wskaźników </a:t>
            </a:r>
            <a:r>
              <a:rPr lang="pl-PL" b="1" u="sng" dirty="0"/>
              <a:t>FNPV/K</a:t>
            </a:r>
            <a:r>
              <a:rPr lang="pl-PL" dirty="0"/>
              <a:t> (finansowa bieżąca wartość netto kapitału) i </a:t>
            </a:r>
            <a:r>
              <a:rPr lang="pl-PL" b="1" u="sng" dirty="0"/>
              <a:t>FRR/K</a:t>
            </a:r>
            <a:r>
              <a:rPr lang="pl-PL" dirty="0"/>
              <a:t> (finansowa wewnętrzna stopa zwrotu z kapitału).</a:t>
            </a:r>
          </a:p>
          <a:p>
            <a:pPr marL="0" indent="0" algn="just">
              <a:buNone/>
            </a:pPr>
            <a:r>
              <a:rPr lang="pl-PL" dirty="0"/>
              <a:t>W przypadku projektu wymagającego wkładu z funduszy UE, wskaźnik FNPV/K ze wsparciem unijnym powinien mieć wartość ujemną lub równać się zeru, natomiast FRR(K) powinna być niższa lub równa stopie dyskontowej.</a:t>
            </a:r>
          </a:p>
          <a:p>
            <a:pPr marL="0" indent="0" algn="ctr">
              <a:buNone/>
            </a:pPr>
            <a:endParaRPr lang="pl-PL" dirty="0"/>
          </a:p>
        </p:txBody>
      </p:sp>
      <p:sp>
        <p:nvSpPr>
          <p:cNvPr id="4" name="Symbol zastępczy numeru slajdu 3">
            <a:extLst>
              <a:ext uri="{FF2B5EF4-FFF2-40B4-BE49-F238E27FC236}">
                <a16:creationId xmlns:a16="http://schemas.microsoft.com/office/drawing/2014/main" id="{43C50E0E-4CD1-E6DB-1DEC-19C9F9C03D79}"/>
              </a:ext>
            </a:extLst>
          </p:cNvPr>
          <p:cNvSpPr>
            <a:spLocks noGrp="1"/>
          </p:cNvSpPr>
          <p:nvPr>
            <p:ph type="sldNum" sz="quarter" idx="10"/>
          </p:nvPr>
        </p:nvSpPr>
        <p:spPr/>
        <p:txBody>
          <a:bodyPr/>
          <a:lstStyle/>
          <a:p>
            <a:pPr>
              <a:defRPr/>
            </a:pPr>
            <a:fld id="{88E6BE7B-80CB-4926-B646-E23E8BCBFE23}" type="slidenum">
              <a:rPr lang="pl-PL" altLang="pl-PL" smtClean="0"/>
              <a:pPr>
                <a:defRPr/>
              </a:pPr>
              <a:t>22</a:t>
            </a:fld>
            <a:endParaRPr lang="pl-PL" altLang="pl-PL"/>
          </a:p>
        </p:txBody>
      </p:sp>
      <p:sp>
        <p:nvSpPr>
          <p:cNvPr id="5" name="pole tekstowe 4">
            <a:extLst>
              <a:ext uri="{FF2B5EF4-FFF2-40B4-BE49-F238E27FC236}">
                <a16:creationId xmlns:a16="http://schemas.microsoft.com/office/drawing/2014/main" id="{13BFD3BB-1B77-77AD-4032-EB784767F1E0}"/>
              </a:ext>
            </a:extLst>
          </p:cNvPr>
          <p:cNvSpPr txBox="1"/>
          <p:nvPr/>
        </p:nvSpPr>
        <p:spPr>
          <a:xfrm>
            <a:off x="8354793" y="5868069"/>
            <a:ext cx="4053726" cy="584775"/>
          </a:xfrm>
          <a:custGeom>
            <a:avLst/>
            <a:gdLst>
              <a:gd name="connsiteX0" fmla="*/ 0 w 4053726"/>
              <a:gd name="connsiteY0" fmla="*/ 0 h 584775"/>
              <a:gd name="connsiteX1" fmla="*/ 538566 w 4053726"/>
              <a:gd name="connsiteY1" fmla="*/ 0 h 584775"/>
              <a:gd name="connsiteX2" fmla="*/ 996058 w 4053726"/>
              <a:gd name="connsiteY2" fmla="*/ 0 h 584775"/>
              <a:gd name="connsiteX3" fmla="*/ 1494088 w 4053726"/>
              <a:gd name="connsiteY3" fmla="*/ 0 h 584775"/>
              <a:gd name="connsiteX4" fmla="*/ 2113729 w 4053726"/>
              <a:gd name="connsiteY4" fmla="*/ 0 h 584775"/>
              <a:gd name="connsiteX5" fmla="*/ 2652295 w 4053726"/>
              <a:gd name="connsiteY5" fmla="*/ 0 h 584775"/>
              <a:gd name="connsiteX6" fmla="*/ 3150324 w 4053726"/>
              <a:gd name="connsiteY6" fmla="*/ 0 h 584775"/>
              <a:gd name="connsiteX7" fmla="*/ 4053726 w 4053726"/>
              <a:gd name="connsiteY7" fmla="*/ 0 h 584775"/>
              <a:gd name="connsiteX8" fmla="*/ 4053726 w 4053726"/>
              <a:gd name="connsiteY8" fmla="*/ 584775 h 584775"/>
              <a:gd name="connsiteX9" fmla="*/ 3474622 w 4053726"/>
              <a:gd name="connsiteY9" fmla="*/ 584775 h 584775"/>
              <a:gd name="connsiteX10" fmla="*/ 2976593 w 4053726"/>
              <a:gd name="connsiteY10" fmla="*/ 584775 h 584775"/>
              <a:gd name="connsiteX11" fmla="*/ 2316415 w 4053726"/>
              <a:gd name="connsiteY11" fmla="*/ 584775 h 584775"/>
              <a:gd name="connsiteX12" fmla="*/ 1777848 w 4053726"/>
              <a:gd name="connsiteY12" fmla="*/ 584775 h 584775"/>
              <a:gd name="connsiteX13" fmla="*/ 1320356 w 4053726"/>
              <a:gd name="connsiteY13" fmla="*/ 584775 h 584775"/>
              <a:gd name="connsiteX14" fmla="*/ 700715 w 4053726"/>
              <a:gd name="connsiteY14" fmla="*/ 584775 h 584775"/>
              <a:gd name="connsiteX15" fmla="*/ 0 w 4053726"/>
              <a:gd name="connsiteY15" fmla="*/ 584775 h 584775"/>
              <a:gd name="connsiteX16" fmla="*/ 0 w 4053726"/>
              <a:gd name="connsiteY16"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3726" h="584775" fill="none" extrusionOk="0">
                <a:moveTo>
                  <a:pt x="0" y="0"/>
                </a:moveTo>
                <a:cubicBezTo>
                  <a:pt x="181861" y="-40089"/>
                  <a:pt x="412528" y="27427"/>
                  <a:pt x="538566" y="0"/>
                </a:cubicBezTo>
                <a:cubicBezTo>
                  <a:pt x="664604" y="-27427"/>
                  <a:pt x="897534" y="12018"/>
                  <a:pt x="996058" y="0"/>
                </a:cubicBezTo>
                <a:cubicBezTo>
                  <a:pt x="1094582" y="-12018"/>
                  <a:pt x="1348186" y="49649"/>
                  <a:pt x="1494088" y="0"/>
                </a:cubicBezTo>
                <a:cubicBezTo>
                  <a:pt x="1639990" y="-49649"/>
                  <a:pt x="1829602" y="20156"/>
                  <a:pt x="2113729" y="0"/>
                </a:cubicBezTo>
                <a:cubicBezTo>
                  <a:pt x="2397856" y="-20156"/>
                  <a:pt x="2532177" y="61658"/>
                  <a:pt x="2652295" y="0"/>
                </a:cubicBezTo>
                <a:cubicBezTo>
                  <a:pt x="2772413" y="-61658"/>
                  <a:pt x="2993528" y="1307"/>
                  <a:pt x="3150324" y="0"/>
                </a:cubicBezTo>
                <a:cubicBezTo>
                  <a:pt x="3307120" y="-1307"/>
                  <a:pt x="3833586" y="46244"/>
                  <a:pt x="4053726" y="0"/>
                </a:cubicBezTo>
                <a:cubicBezTo>
                  <a:pt x="4093917" y="169641"/>
                  <a:pt x="4049949" y="406760"/>
                  <a:pt x="4053726" y="584775"/>
                </a:cubicBezTo>
                <a:cubicBezTo>
                  <a:pt x="3935113" y="607782"/>
                  <a:pt x="3667998" y="521806"/>
                  <a:pt x="3474622" y="584775"/>
                </a:cubicBezTo>
                <a:cubicBezTo>
                  <a:pt x="3281246" y="647744"/>
                  <a:pt x="3180866" y="538603"/>
                  <a:pt x="2976593" y="584775"/>
                </a:cubicBezTo>
                <a:cubicBezTo>
                  <a:pt x="2772320" y="630947"/>
                  <a:pt x="2499906" y="529567"/>
                  <a:pt x="2316415" y="584775"/>
                </a:cubicBezTo>
                <a:cubicBezTo>
                  <a:pt x="2132924" y="639983"/>
                  <a:pt x="1935724" y="582247"/>
                  <a:pt x="1777848" y="584775"/>
                </a:cubicBezTo>
                <a:cubicBezTo>
                  <a:pt x="1619972" y="587303"/>
                  <a:pt x="1416152" y="533014"/>
                  <a:pt x="1320356" y="584775"/>
                </a:cubicBezTo>
                <a:cubicBezTo>
                  <a:pt x="1224560" y="636536"/>
                  <a:pt x="951184" y="574326"/>
                  <a:pt x="700715" y="584775"/>
                </a:cubicBezTo>
                <a:cubicBezTo>
                  <a:pt x="450246" y="595224"/>
                  <a:pt x="236346" y="529745"/>
                  <a:pt x="0" y="584775"/>
                </a:cubicBezTo>
                <a:cubicBezTo>
                  <a:pt x="-63726" y="298176"/>
                  <a:pt x="62719" y="198987"/>
                  <a:pt x="0" y="0"/>
                </a:cubicBezTo>
                <a:close/>
              </a:path>
              <a:path w="4053726" h="584775" stroke="0" extrusionOk="0">
                <a:moveTo>
                  <a:pt x="0" y="0"/>
                </a:moveTo>
                <a:cubicBezTo>
                  <a:pt x="206641" y="-11506"/>
                  <a:pt x="322162" y="2388"/>
                  <a:pt x="538566" y="0"/>
                </a:cubicBezTo>
                <a:cubicBezTo>
                  <a:pt x="754970" y="-2388"/>
                  <a:pt x="856254" y="39266"/>
                  <a:pt x="996058" y="0"/>
                </a:cubicBezTo>
                <a:cubicBezTo>
                  <a:pt x="1135862" y="-39266"/>
                  <a:pt x="1474826" y="3117"/>
                  <a:pt x="1656237" y="0"/>
                </a:cubicBezTo>
                <a:cubicBezTo>
                  <a:pt x="1837648" y="-3117"/>
                  <a:pt x="2051963" y="26206"/>
                  <a:pt x="2194803" y="0"/>
                </a:cubicBezTo>
                <a:cubicBezTo>
                  <a:pt x="2337643" y="-26206"/>
                  <a:pt x="2550683" y="14957"/>
                  <a:pt x="2733370" y="0"/>
                </a:cubicBezTo>
                <a:cubicBezTo>
                  <a:pt x="2916057" y="-14957"/>
                  <a:pt x="3226197" y="9054"/>
                  <a:pt x="3393548" y="0"/>
                </a:cubicBezTo>
                <a:cubicBezTo>
                  <a:pt x="3560899" y="-9054"/>
                  <a:pt x="3777492" y="14107"/>
                  <a:pt x="4053726" y="0"/>
                </a:cubicBezTo>
                <a:cubicBezTo>
                  <a:pt x="4107531" y="188898"/>
                  <a:pt x="4041412" y="349755"/>
                  <a:pt x="4053726" y="584775"/>
                </a:cubicBezTo>
                <a:cubicBezTo>
                  <a:pt x="3870518" y="635880"/>
                  <a:pt x="3775032" y="553754"/>
                  <a:pt x="3555697" y="584775"/>
                </a:cubicBezTo>
                <a:cubicBezTo>
                  <a:pt x="3336362" y="615796"/>
                  <a:pt x="3152409" y="526228"/>
                  <a:pt x="2976593" y="584775"/>
                </a:cubicBezTo>
                <a:cubicBezTo>
                  <a:pt x="2800777" y="643322"/>
                  <a:pt x="2593344" y="522613"/>
                  <a:pt x="2397489" y="584775"/>
                </a:cubicBezTo>
                <a:cubicBezTo>
                  <a:pt x="2201634" y="646937"/>
                  <a:pt x="2044598" y="524725"/>
                  <a:pt x="1858923" y="584775"/>
                </a:cubicBezTo>
                <a:cubicBezTo>
                  <a:pt x="1673248" y="644825"/>
                  <a:pt x="1476331" y="561528"/>
                  <a:pt x="1198745" y="584775"/>
                </a:cubicBezTo>
                <a:cubicBezTo>
                  <a:pt x="921159" y="608022"/>
                  <a:pt x="687809" y="543445"/>
                  <a:pt x="538566" y="584775"/>
                </a:cubicBezTo>
                <a:cubicBezTo>
                  <a:pt x="389323" y="626105"/>
                  <a:pt x="124062" y="549517"/>
                  <a:pt x="0" y="584775"/>
                </a:cubicBezTo>
                <a:cubicBezTo>
                  <a:pt x="-37908" y="447747"/>
                  <a:pt x="53521" y="233449"/>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600" dirty="0"/>
              <a:t>Wzory do obliczenia powyższych wskaźników są przedstawione w załączniku do Wytycznych.</a:t>
            </a:r>
          </a:p>
        </p:txBody>
      </p:sp>
      <p:pic>
        <p:nvPicPr>
          <p:cNvPr id="6" name="Obraz 5">
            <a:extLst>
              <a:ext uri="{FF2B5EF4-FFF2-40B4-BE49-F238E27FC236}">
                <a16:creationId xmlns:a16="http://schemas.microsoft.com/office/drawing/2014/main" id="{40D56758-8CED-110B-603D-8A3B051C6F90}"/>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2746111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3A6C18F-B6D1-5385-1528-BAEC6474F971}"/>
              </a:ext>
            </a:extLst>
          </p:cNvPr>
          <p:cNvSpPr>
            <a:spLocks noGrp="1"/>
          </p:cNvSpPr>
          <p:nvPr>
            <p:ph type="title"/>
          </p:nvPr>
        </p:nvSpPr>
        <p:spPr>
          <a:xfrm>
            <a:off x="1705900" y="322065"/>
            <a:ext cx="9289032" cy="902880"/>
          </a:xfrm>
        </p:spPr>
        <p:txBody>
          <a:bodyPr/>
          <a:lstStyle/>
          <a:p>
            <a:pPr marL="804863" indent="-804863"/>
            <a:r>
              <a:rPr lang="pl-PL" dirty="0"/>
              <a:t>III.5	Analiza ekonomiczna, analiza kosztów i korzyści</a:t>
            </a:r>
          </a:p>
        </p:txBody>
      </p:sp>
      <p:sp>
        <p:nvSpPr>
          <p:cNvPr id="3" name="Symbol zastępczy zawartości 2">
            <a:extLst>
              <a:ext uri="{FF2B5EF4-FFF2-40B4-BE49-F238E27FC236}">
                <a16:creationId xmlns:a16="http://schemas.microsoft.com/office/drawing/2014/main" id="{41860353-0DB7-41A3-11A1-2DD1C22E6E6C}"/>
              </a:ext>
            </a:extLst>
          </p:cNvPr>
          <p:cNvSpPr>
            <a:spLocks noGrp="1"/>
          </p:cNvSpPr>
          <p:nvPr>
            <p:ph idx="1"/>
          </p:nvPr>
        </p:nvSpPr>
        <p:spPr>
          <a:xfrm>
            <a:off x="1895351" y="1371016"/>
            <a:ext cx="10585176" cy="5616352"/>
          </a:xfrm>
        </p:spPr>
        <p:txBody>
          <a:bodyPr/>
          <a:lstStyle/>
          <a:p>
            <a:pPr algn="just">
              <a:buFont typeface="Wingdings" panose="05000000000000000000" pitchFamily="2" charset="2"/>
              <a:buChar char="Ø"/>
            </a:pPr>
            <a:r>
              <a:rPr lang="pl-PL" b="1" u="sng" dirty="0">
                <a:solidFill>
                  <a:schemeClr val="tx2">
                    <a:lumMod val="75000"/>
                  </a:schemeClr>
                </a:solidFill>
              </a:rPr>
              <a:t>Analiza ekonomiczna</a:t>
            </a:r>
          </a:p>
          <a:p>
            <a:pPr marL="533400" algn="just">
              <a:buFont typeface="Wingdings" panose="05000000000000000000" pitchFamily="2" charset="2"/>
              <a:buChar char="v"/>
            </a:pPr>
            <a:r>
              <a:rPr lang="pl-PL" dirty="0"/>
              <a:t>polega na skorygowaniu wyników analizy finansowej o efekty fiskalne, efekty zewnętrzne i ceny rozrachunkowe;</a:t>
            </a:r>
          </a:p>
          <a:p>
            <a:pPr marL="533400" algn="just">
              <a:buFont typeface="Wingdings" panose="05000000000000000000" pitchFamily="2" charset="2"/>
              <a:buChar char="v"/>
            </a:pPr>
            <a:r>
              <a:rPr lang="pl-PL" dirty="0"/>
              <a:t>przeprowadza się ją w cenach stałych;</a:t>
            </a:r>
          </a:p>
          <a:p>
            <a:pPr marL="533400" algn="just">
              <a:buFont typeface="Wingdings" panose="05000000000000000000" pitchFamily="2" charset="2"/>
              <a:buChar char="v"/>
            </a:pPr>
            <a:r>
              <a:rPr lang="pl-PL" dirty="0"/>
              <a:t>do jej przeprowadzenia stosuje się 4% stopę dyskontową; </a:t>
            </a:r>
          </a:p>
          <a:p>
            <a:pPr marL="533400" algn="just">
              <a:buFont typeface="Wingdings" panose="05000000000000000000" pitchFamily="2" charset="2"/>
              <a:buChar char="v"/>
            </a:pPr>
            <a:r>
              <a:rPr lang="pl-PL" dirty="0"/>
              <a:t>w celu dokonania oceny ekonomicznej projektu zaleca się stosowanie następujących wskaźników efektywności ekonomicznych:</a:t>
            </a:r>
          </a:p>
          <a:p>
            <a:pPr marL="1073150" lvl="1" indent="-285750" algn="just">
              <a:buFont typeface="Wingdings" panose="05000000000000000000" pitchFamily="2" charset="2"/>
              <a:buChar char="§"/>
            </a:pPr>
            <a:r>
              <a:rPr lang="pl-PL" dirty="0"/>
              <a:t>ENPV, która powinna być większa od zera, </a:t>
            </a:r>
          </a:p>
          <a:p>
            <a:pPr marL="1073150" lvl="1" indent="-285750" algn="just">
              <a:buFont typeface="Wingdings" panose="05000000000000000000" pitchFamily="2" charset="2"/>
              <a:buChar char="§"/>
            </a:pPr>
            <a:r>
              <a:rPr lang="pl-PL" dirty="0"/>
              <a:t>ERR, która powinna przewyższać przyjętą stopę dyskontową, </a:t>
            </a:r>
          </a:p>
          <a:p>
            <a:pPr marL="1073150" lvl="1" indent="-285750" algn="just">
              <a:buFont typeface="Wingdings" panose="05000000000000000000" pitchFamily="2" charset="2"/>
              <a:buChar char="§"/>
            </a:pPr>
            <a:r>
              <a:rPr lang="pl-PL" dirty="0"/>
              <a:t>relacją zdyskontowanych korzyści do zdyskontowanych kosztów (B/C), która powinna być wyższa od jedności, co oznacza przewagę korzyści nad kosztami. </a:t>
            </a:r>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a:p>
            <a:pPr algn="just">
              <a:buFont typeface="Wingdings" panose="05000000000000000000" pitchFamily="2" charset="2"/>
              <a:buChar char="Ø"/>
            </a:pPr>
            <a:endParaRPr lang="pl-PL" dirty="0"/>
          </a:p>
        </p:txBody>
      </p:sp>
      <p:sp>
        <p:nvSpPr>
          <p:cNvPr id="4" name="Symbol zastępczy numeru slajdu 3">
            <a:extLst>
              <a:ext uri="{FF2B5EF4-FFF2-40B4-BE49-F238E27FC236}">
                <a16:creationId xmlns:a16="http://schemas.microsoft.com/office/drawing/2014/main" id="{B8CCCF45-A7B5-83B8-D731-8AB8D54E3D32}"/>
              </a:ext>
            </a:extLst>
          </p:cNvPr>
          <p:cNvSpPr>
            <a:spLocks noGrp="1"/>
          </p:cNvSpPr>
          <p:nvPr>
            <p:ph type="sldNum" sz="quarter" idx="10"/>
          </p:nvPr>
        </p:nvSpPr>
        <p:spPr/>
        <p:txBody>
          <a:bodyPr/>
          <a:lstStyle/>
          <a:p>
            <a:pPr fontAlgn="base">
              <a:spcBef>
                <a:spcPct val="0"/>
              </a:spcBef>
              <a:spcAft>
                <a:spcPct val="0"/>
              </a:spcAft>
              <a:defRPr/>
            </a:pPr>
            <a:fld id="{88E6BE7B-80CB-4926-B646-E23E8BCBFE23}" type="slidenum">
              <a:rPr lang="pl-PL" altLang="pl-PL">
                <a:solidFill>
                  <a:srgbClr val="002073"/>
                </a:solidFill>
                <a:latin typeface="Open Sans" panose="020B0606030504020204" pitchFamily="34" charset="0"/>
                <a:ea typeface="+mn-ea"/>
                <a:cs typeface="Arial" panose="020B0604020202020204" pitchFamily="34" charset="0"/>
              </a:rPr>
              <a:pPr fontAlgn="base">
                <a:spcBef>
                  <a:spcPct val="0"/>
                </a:spcBef>
                <a:spcAft>
                  <a:spcPct val="0"/>
                </a:spcAft>
                <a:defRPr/>
              </a:pPr>
              <a:t>23</a:t>
            </a:fld>
            <a:endParaRPr lang="pl-PL" altLang="pl-PL">
              <a:solidFill>
                <a:srgbClr val="002073"/>
              </a:solidFill>
              <a:latin typeface="Open Sans" panose="020B0606030504020204" pitchFamily="34" charset="0"/>
              <a:ea typeface="+mn-ea"/>
              <a:cs typeface="Arial" panose="020B0604020202020204" pitchFamily="34" charset="0"/>
            </a:endParaRPr>
          </a:p>
        </p:txBody>
      </p:sp>
      <p:sp>
        <p:nvSpPr>
          <p:cNvPr id="5" name="pole tekstowe 4">
            <a:extLst>
              <a:ext uri="{FF2B5EF4-FFF2-40B4-BE49-F238E27FC236}">
                <a16:creationId xmlns:a16="http://schemas.microsoft.com/office/drawing/2014/main" id="{13BFD3BB-1B77-77AD-4032-EB784767F1E0}"/>
              </a:ext>
            </a:extLst>
          </p:cNvPr>
          <p:cNvSpPr txBox="1"/>
          <p:nvPr/>
        </p:nvSpPr>
        <p:spPr>
          <a:xfrm>
            <a:off x="8664103" y="5863714"/>
            <a:ext cx="4053726" cy="584775"/>
          </a:xfrm>
          <a:custGeom>
            <a:avLst/>
            <a:gdLst>
              <a:gd name="connsiteX0" fmla="*/ 0 w 4053726"/>
              <a:gd name="connsiteY0" fmla="*/ 0 h 584775"/>
              <a:gd name="connsiteX1" fmla="*/ 538566 w 4053726"/>
              <a:gd name="connsiteY1" fmla="*/ 0 h 584775"/>
              <a:gd name="connsiteX2" fmla="*/ 996058 w 4053726"/>
              <a:gd name="connsiteY2" fmla="*/ 0 h 584775"/>
              <a:gd name="connsiteX3" fmla="*/ 1494088 w 4053726"/>
              <a:gd name="connsiteY3" fmla="*/ 0 h 584775"/>
              <a:gd name="connsiteX4" fmla="*/ 2113729 w 4053726"/>
              <a:gd name="connsiteY4" fmla="*/ 0 h 584775"/>
              <a:gd name="connsiteX5" fmla="*/ 2652295 w 4053726"/>
              <a:gd name="connsiteY5" fmla="*/ 0 h 584775"/>
              <a:gd name="connsiteX6" fmla="*/ 3150324 w 4053726"/>
              <a:gd name="connsiteY6" fmla="*/ 0 h 584775"/>
              <a:gd name="connsiteX7" fmla="*/ 4053726 w 4053726"/>
              <a:gd name="connsiteY7" fmla="*/ 0 h 584775"/>
              <a:gd name="connsiteX8" fmla="*/ 4053726 w 4053726"/>
              <a:gd name="connsiteY8" fmla="*/ 584775 h 584775"/>
              <a:gd name="connsiteX9" fmla="*/ 3474622 w 4053726"/>
              <a:gd name="connsiteY9" fmla="*/ 584775 h 584775"/>
              <a:gd name="connsiteX10" fmla="*/ 2976593 w 4053726"/>
              <a:gd name="connsiteY10" fmla="*/ 584775 h 584775"/>
              <a:gd name="connsiteX11" fmla="*/ 2316415 w 4053726"/>
              <a:gd name="connsiteY11" fmla="*/ 584775 h 584775"/>
              <a:gd name="connsiteX12" fmla="*/ 1777848 w 4053726"/>
              <a:gd name="connsiteY12" fmla="*/ 584775 h 584775"/>
              <a:gd name="connsiteX13" fmla="*/ 1320356 w 4053726"/>
              <a:gd name="connsiteY13" fmla="*/ 584775 h 584775"/>
              <a:gd name="connsiteX14" fmla="*/ 700715 w 4053726"/>
              <a:gd name="connsiteY14" fmla="*/ 584775 h 584775"/>
              <a:gd name="connsiteX15" fmla="*/ 0 w 4053726"/>
              <a:gd name="connsiteY15" fmla="*/ 584775 h 584775"/>
              <a:gd name="connsiteX16" fmla="*/ 0 w 4053726"/>
              <a:gd name="connsiteY16"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3726" h="584775" fill="none" extrusionOk="0">
                <a:moveTo>
                  <a:pt x="0" y="0"/>
                </a:moveTo>
                <a:cubicBezTo>
                  <a:pt x="181861" y="-40089"/>
                  <a:pt x="412528" y="27427"/>
                  <a:pt x="538566" y="0"/>
                </a:cubicBezTo>
                <a:cubicBezTo>
                  <a:pt x="664604" y="-27427"/>
                  <a:pt x="897534" y="12018"/>
                  <a:pt x="996058" y="0"/>
                </a:cubicBezTo>
                <a:cubicBezTo>
                  <a:pt x="1094582" y="-12018"/>
                  <a:pt x="1348186" y="49649"/>
                  <a:pt x="1494088" y="0"/>
                </a:cubicBezTo>
                <a:cubicBezTo>
                  <a:pt x="1639990" y="-49649"/>
                  <a:pt x="1829602" y="20156"/>
                  <a:pt x="2113729" y="0"/>
                </a:cubicBezTo>
                <a:cubicBezTo>
                  <a:pt x="2397856" y="-20156"/>
                  <a:pt x="2532177" y="61658"/>
                  <a:pt x="2652295" y="0"/>
                </a:cubicBezTo>
                <a:cubicBezTo>
                  <a:pt x="2772413" y="-61658"/>
                  <a:pt x="2993528" y="1307"/>
                  <a:pt x="3150324" y="0"/>
                </a:cubicBezTo>
                <a:cubicBezTo>
                  <a:pt x="3307120" y="-1307"/>
                  <a:pt x="3833586" y="46244"/>
                  <a:pt x="4053726" y="0"/>
                </a:cubicBezTo>
                <a:cubicBezTo>
                  <a:pt x="4093917" y="169641"/>
                  <a:pt x="4049949" y="406760"/>
                  <a:pt x="4053726" y="584775"/>
                </a:cubicBezTo>
                <a:cubicBezTo>
                  <a:pt x="3935113" y="607782"/>
                  <a:pt x="3667998" y="521806"/>
                  <a:pt x="3474622" y="584775"/>
                </a:cubicBezTo>
                <a:cubicBezTo>
                  <a:pt x="3281246" y="647744"/>
                  <a:pt x="3180866" y="538603"/>
                  <a:pt x="2976593" y="584775"/>
                </a:cubicBezTo>
                <a:cubicBezTo>
                  <a:pt x="2772320" y="630947"/>
                  <a:pt x="2499906" y="529567"/>
                  <a:pt x="2316415" y="584775"/>
                </a:cubicBezTo>
                <a:cubicBezTo>
                  <a:pt x="2132924" y="639983"/>
                  <a:pt x="1935724" y="582247"/>
                  <a:pt x="1777848" y="584775"/>
                </a:cubicBezTo>
                <a:cubicBezTo>
                  <a:pt x="1619972" y="587303"/>
                  <a:pt x="1416152" y="533014"/>
                  <a:pt x="1320356" y="584775"/>
                </a:cubicBezTo>
                <a:cubicBezTo>
                  <a:pt x="1224560" y="636536"/>
                  <a:pt x="951184" y="574326"/>
                  <a:pt x="700715" y="584775"/>
                </a:cubicBezTo>
                <a:cubicBezTo>
                  <a:pt x="450246" y="595224"/>
                  <a:pt x="236346" y="529745"/>
                  <a:pt x="0" y="584775"/>
                </a:cubicBezTo>
                <a:cubicBezTo>
                  <a:pt x="-63726" y="298176"/>
                  <a:pt x="62719" y="198987"/>
                  <a:pt x="0" y="0"/>
                </a:cubicBezTo>
                <a:close/>
              </a:path>
              <a:path w="4053726" h="584775" stroke="0" extrusionOk="0">
                <a:moveTo>
                  <a:pt x="0" y="0"/>
                </a:moveTo>
                <a:cubicBezTo>
                  <a:pt x="206641" y="-11506"/>
                  <a:pt x="322162" y="2388"/>
                  <a:pt x="538566" y="0"/>
                </a:cubicBezTo>
                <a:cubicBezTo>
                  <a:pt x="754970" y="-2388"/>
                  <a:pt x="856254" y="39266"/>
                  <a:pt x="996058" y="0"/>
                </a:cubicBezTo>
                <a:cubicBezTo>
                  <a:pt x="1135862" y="-39266"/>
                  <a:pt x="1474826" y="3117"/>
                  <a:pt x="1656237" y="0"/>
                </a:cubicBezTo>
                <a:cubicBezTo>
                  <a:pt x="1837648" y="-3117"/>
                  <a:pt x="2051963" y="26206"/>
                  <a:pt x="2194803" y="0"/>
                </a:cubicBezTo>
                <a:cubicBezTo>
                  <a:pt x="2337643" y="-26206"/>
                  <a:pt x="2550683" y="14957"/>
                  <a:pt x="2733370" y="0"/>
                </a:cubicBezTo>
                <a:cubicBezTo>
                  <a:pt x="2916057" y="-14957"/>
                  <a:pt x="3226197" y="9054"/>
                  <a:pt x="3393548" y="0"/>
                </a:cubicBezTo>
                <a:cubicBezTo>
                  <a:pt x="3560899" y="-9054"/>
                  <a:pt x="3777492" y="14107"/>
                  <a:pt x="4053726" y="0"/>
                </a:cubicBezTo>
                <a:cubicBezTo>
                  <a:pt x="4107531" y="188898"/>
                  <a:pt x="4041412" y="349755"/>
                  <a:pt x="4053726" y="584775"/>
                </a:cubicBezTo>
                <a:cubicBezTo>
                  <a:pt x="3870518" y="635880"/>
                  <a:pt x="3775032" y="553754"/>
                  <a:pt x="3555697" y="584775"/>
                </a:cubicBezTo>
                <a:cubicBezTo>
                  <a:pt x="3336362" y="615796"/>
                  <a:pt x="3152409" y="526228"/>
                  <a:pt x="2976593" y="584775"/>
                </a:cubicBezTo>
                <a:cubicBezTo>
                  <a:pt x="2800777" y="643322"/>
                  <a:pt x="2593344" y="522613"/>
                  <a:pt x="2397489" y="584775"/>
                </a:cubicBezTo>
                <a:cubicBezTo>
                  <a:pt x="2201634" y="646937"/>
                  <a:pt x="2044598" y="524725"/>
                  <a:pt x="1858923" y="584775"/>
                </a:cubicBezTo>
                <a:cubicBezTo>
                  <a:pt x="1673248" y="644825"/>
                  <a:pt x="1476331" y="561528"/>
                  <a:pt x="1198745" y="584775"/>
                </a:cubicBezTo>
                <a:cubicBezTo>
                  <a:pt x="921159" y="608022"/>
                  <a:pt x="687809" y="543445"/>
                  <a:pt x="538566" y="584775"/>
                </a:cubicBezTo>
                <a:cubicBezTo>
                  <a:pt x="389323" y="626105"/>
                  <a:pt x="124062" y="549517"/>
                  <a:pt x="0" y="584775"/>
                </a:cubicBezTo>
                <a:cubicBezTo>
                  <a:pt x="-37908" y="447747"/>
                  <a:pt x="53521" y="233449"/>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600" dirty="0"/>
              <a:t>Wzory do obliczenia powyższych wskaźników są przedstawione w załączniku do Wytycznych.</a:t>
            </a:r>
          </a:p>
        </p:txBody>
      </p:sp>
      <p:pic>
        <p:nvPicPr>
          <p:cNvPr id="6" name="Obraz 5">
            <a:extLst>
              <a:ext uri="{FF2B5EF4-FFF2-40B4-BE49-F238E27FC236}">
                <a16:creationId xmlns:a16="http://schemas.microsoft.com/office/drawing/2014/main" id="{C517CDFB-CF2E-C360-E5C9-55171AF7DE53}"/>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132691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0358515-3E0B-FA3A-9EF0-3D110958BCC0}"/>
              </a:ext>
            </a:extLst>
          </p:cNvPr>
          <p:cNvSpPr>
            <a:spLocks noGrp="1"/>
          </p:cNvSpPr>
          <p:nvPr>
            <p:ph type="title"/>
          </p:nvPr>
        </p:nvSpPr>
        <p:spPr>
          <a:xfrm>
            <a:off x="1607319" y="359838"/>
            <a:ext cx="10441160" cy="503460"/>
          </a:xfrm>
        </p:spPr>
        <p:txBody>
          <a:bodyPr>
            <a:normAutofit/>
          </a:bodyPr>
          <a:lstStyle/>
          <a:p>
            <a:pPr marL="446088" indent="-446088"/>
            <a:r>
              <a:rPr lang="pl-PL" sz="2400" dirty="0"/>
              <a:t>III.5	Analiza ekonomiczna, analiza kosztów i korzyści – c.d.</a:t>
            </a:r>
          </a:p>
        </p:txBody>
      </p:sp>
      <p:sp>
        <p:nvSpPr>
          <p:cNvPr id="3" name="Symbol zastępczy zawartości 2">
            <a:extLst>
              <a:ext uri="{FF2B5EF4-FFF2-40B4-BE49-F238E27FC236}">
                <a16:creationId xmlns:a16="http://schemas.microsoft.com/office/drawing/2014/main" id="{2017E9E5-3802-9F79-9E84-1AA7AA65596C}"/>
              </a:ext>
            </a:extLst>
          </p:cNvPr>
          <p:cNvSpPr>
            <a:spLocks noGrp="1"/>
          </p:cNvSpPr>
          <p:nvPr>
            <p:ph idx="1"/>
          </p:nvPr>
        </p:nvSpPr>
        <p:spPr>
          <a:xfrm>
            <a:off x="1607319" y="1331565"/>
            <a:ext cx="11161240" cy="4536504"/>
          </a:xfrm>
        </p:spPr>
        <p:txBody>
          <a:bodyPr>
            <a:normAutofit/>
          </a:bodyPr>
          <a:lstStyle/>
          <a:p>
            <a:pPr algn="just">
              <a:buFont typeface="Wingdings" panose="05000000000000000000" pitchFamily="2" charset="2"/>
              <a:buChar char="Ø"/>
            </a:pPr>
            <a:r>
              <a:rPr lang="pl-PL" b="1" u="sng" dirty="0">
                <a:solidFill>
                  <a:schemeClr val="tx2">
                    <a:lumMod val="75000"/>
                  </a:schemeClr>
                </a:solidFill>
              </a:rPr>
              <a:t>Analiza kosztów i korzyści</a:t>
            </a:r>
          </a:p>
          <a:p>
            <a:pPr algn="just">
              <a:buFont typeface="Wingdings" panose="05000000000000000000" pitchFamily="2" charset="2"/>
              <a:buChar char="v"/>
            </a:pPr>
            <a:r>
              <a:rPr lang="pl-PL" dirty="0"/>
              <a:t>Zastosowanie mają regulacje dotyczące przeprowadzania analizy efektywności kosztowej  zgodnie z dokumentem „Metodyka analizy efektywności kosztowej w oparciu o wskaźnik dynamicznego kosztu jednostkowego (</a:t>
            </a:r>
            <a:r>
              <a:rPr lang="pl-PL" dirty="0" err="1"/>
              <a:t>Dynamic</a:t>
            </a:r>
            <a:r>
              <a:rPr lang="pl-PL" dirty="0"/>
              <a:t> </a:t>
            </a:r>
            <a:r>
              <a:rPr lang="pl-PL" dirty="0" err="1"/>
              <a:t>Generation</a:t>
            </a:r>
            <a:r>
              <a:rPr lang="pl-PL" dirty="0"/>
              <a:t> </a:t>
            </a:r>
            <a:r>
              <a:rPr lang="pl-PL" dirty="0" err="1"/>
              <a:t>Cost</a:t>
            </a:r>
            <a:r>
              <a:rPr lang="pl-PL" dirty="0"/>
              <a:t>)”;</a:t>
            </a:r>
          </a:p>
          <a:p>
            <a:pPr algn="just">
              <a:buFont typeface="Wingdings" panose="05000000000000000000" pitchFamily="2" charset="2"/>
              <a:buChar char="v"/>
            </a:pPr>
            <a:endParaRPr lang="pl-PL" dirty="0"/>
          </a:p>
          <a:p>
            <a:pPr algn="just">
              <a:buFont typeface="Wingdings" panose="05000000000000000000" pitchFamily="2" charset="2"/>
              <a:buChar char="v"/>
            </a:pPr>
            <a:r>
              <a:rPr lang="pl-PL" dirty="0"/>
              <a:t>brak obowiązku przeprowadzenia pełnej analizy CBA dla projektów o wartości &lt; 50 mln zł z zastrzeżeniem, że należy sporządzić analizę CBA w uproszczonej, opisowej formie, gdzie również należy udowodnić przewagę korzyści nad kosztami;</a:t>
            </a:r>
          </a:p>
          <a:p>
            <a:pPr algn="just">
              <a:buFont typeface="Wingdings" panose="05000000000000000000" pitchFamily="2" charset="2"/>
              <a:buChar char="v"/>
            </a:pPr>
            <a:endParaRPr lang="pl-PL" dirty="0"/>
          </a:p>
          <a:p>
            <a:pPr algn="just">
              <a:buFont typeface="Wingdings" panose="05000000000000000000" pitchFamily="2" charset="2"/>
              <a:buChar char="v"/>
            </a:pPr>
            <a:r>
              <a:rPr lang="pl-PL" dirty="0"/>
              <a:t>obowiązek przeprowadzenia pełnej analizy kosztów i korzyści dla projektów o wartości &gt; 50 mln zł należy sporządzić.</a:t>
            </a:r>
          </a:p>
          <a:p>
            <a:pPr algn="just">
              <a:buFont typeface="Wingdings" panose="05000000000000000000" pitchFamily="2" charset="2"/>
              <a:buChar char="v"/>
            </a:pPr>
            <a:endParaRPr lang="pl-PL" dirty="0"/>
          </a:p>
          <a:p>
            <a:pPr marL="0" indent="0" algn="just">
              <a:buNone/>
            </a:pPr>
            <a:endParaRPr lang="pl-PL" dirty="0"/>
          </a:p>
          <a:p>
            <a:pPr marL="0" indent="0" algn="just">
              <a:buNone/>
            </a:pPr>
            <a:endParaRPr lang="pl-PL" dirty="0"/>
          </a:p>
          <a:p>
            <a:pPr marL="0" indent="0" algn="just">
              <a:buNone/>
            </a:pPr>
            <a:endParaRPr lang="pl-PL" dirty="0"/>
          </a:p>
          <a:p>
            <a:pPr marL="0" indent="0">
              <a:buNone/>
            </a:pPr>
            <a:endParaRPr lang="pl-PL" dirty="0"/>
          </a:p>
        </p:txBody>
      </p:sp>
      <p:sp>
        <p:nvSpPr>
          <p:cNvPr id="4" name="Symbol zastępczy numeru slajdu 3">
            <a:extLst>
              <a:ext uri="{FF2B5EF4-FFF2-40B4-BE49-F238E27FC236}">
                <a16:creationId xmlns:a16="http://schemas.microsoft.com/office/drawing/2014/main" id="{EBE5BD7D-0677-8EC2-F755-740214193FED}"/>
              </a:ext>
            </a:extLst>
          </p:cNvPr>
          <p:cNvSpPr>
            <a:spLocks noGrp="1"/>
          </p:cNvSpPr>
          <p:nvPr>
            <p:ph type="sldNum" sz="quarter" idx="10"/>
          </p:nvPr>
        </p:nvSpPr>
        <p:spPr/>
        <p:txBody>
          <a:bodyPr/>
          <a:lstStyle/>
          <a:p>
            <a:pPr>
              <a:defRPr/>
            </a:pPr>
            <a:fld id="{88E6BE7B-80CB-4926-B646-E23E8BCBFE23}" type="slidenum">
              <a:rPr lang="pl-PL" altLang="pl-PL" smtClean="0"/>
              <a:pPr>
                <a:defRPr/>
              </a:pPr>
              <a:t>24</a:t>
            </a:fld>
            <a:endParaRPr lang="pl-PL" altLang="pl-PL"/>
          </a:p>
        </p:txBody>
      </p:sp>
      <p:pic>
        <p:nvPicPr>
          <p:cNvPr id="5" name="Obraz 4">
            <a:extLst>
              <a:ext uri="{FF2B5EF4-FFF2-40B4-BE49-F238E27FC236}">
                <a16:creationId xmlns:a16="http://schemas.microsoft.com/office/drawing/2014/main" id="{1389DF0A-D5CF-1C69-4983-3D678AA23101}"/>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2098400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2DDA5EB-9E50-2C4A-C1BD-8041014F2D8C}"/>
              </a:ext>
            </a:extLst>
          </p:cNvPr>
          <p:cNvSpPr>
            <a:spLocks noGrp="1"/>
          </p:cNvSpPr>
          <p:nvPr>
            <p:ph type="title"/>
          </p:nvPr>
        </p:nvSpPr>
        <p:spPr>
          <a:xfrm>
            <a:off x="1425474" y="269126"/>
            <a:ext cx="8640763" cy="539750"/>
          </a:xfrm>
        </p:spPr>
        <p:txBody>
          <a:bodyPr/>
          <a:lstStyle/>
          <a:p>
            <a:r>
              <a:rPr lang="pl-PL" dirty="0"/>
              <a:t>III. 6	Analiza ryzyka i wrażliwości </a:t>
            </a:r>
          </a:p>
        </p:txBody>
      </p:sp>
      <p:sp>
        <p:nvSpPr>
          <p:cNvPr id="3" name="Symbol zastępczy zawartości 2">
            <a:extLst>
              <a:ext uri="{FF2B5EF4-FFF2-40B4-BE49-F238E27FC236}">
                <a16:creationId xmlns:a16="http://schemas.microsoft.com/office/drawing/2014/main" id="{75432A21-035D-7D93-D564-54C6FE35ACF7}"/>
              </a:ext>
            </a:extLst>
          </p:cNvPr>
          <p:cNvSpPr>
            <a:spLocks noGrp="1"/>
          </p:cNvSpPr>
          <p:nvPr>
            <p:ph idx="1"/>
          </p:nvPr>
        </p:nvSpPr>
        <p:spPr>
          <a:xfrm>
            <a:off x="1679327" y="1115541"/>
            <a:ext cx="10801199" cy="6227787"/>
          </a:xfrm>
        </p:spPr>
        <p:txBody>
          <a:bodyPr/>
          <a:lstStyle/>
          <a:p>
            <a:pPr marL="0" indent="0" algn="just">
              <a:buNone/>
            </a:pPr>
            <a:r>
              <a:rPr lang="pl-PL" dirty="0"/>
              <a:t>Przeprowadzenie oceny ryzyka pozwala na oszacowanie trwałości finansowej inwestycji finansowanej z funduszy UE. Powinna ona zatem wykazać, czy określone czynniki ryzyka nie spowodują utraty płynności finansowej lub efektywności ekonomicznej projektu.</a:t>
            </a:r>
          </a:p>
          <a:p>
            <a:pPr marL="0" indent="0" algn="just">
              <a:buNone/>
            </a:pPr>
            <a:r>
              <a:rPr lang="pl-PL" dirty="0"/>
              <a:t>Analiza wrażliwości ma na celu wskazanie, jak zmiany w wartościach zmiennych krytycznych projektu wpłyną na wyniki analiz przeprowadzonych dla projektu, w szczególności na wartość wskaźników efektywności finansowej i ekonomicznej projektu (w szczególności FNPV/C, FNPV/K oraz ENPV) oraz trwałość finansową.</a:t>
            </a:r>
          </a:p>
          <a:p>
            <a:pPr marL="0" indent="0" algn="just">
              <a:buNone/>
            </a:pPr>
            <a:r>
              <a:rPr lang="pl-PL" dirty="0"/>
              <a:t>Analizy wrażliwości dokonuje się poprzez identyfikację zmiennych krytycznych, w drodze zmiany pojedynczych zmiennych o określoną procentowo wartość i obserwowanie występujących w rezultacie wahań w finansowych i ekonomicznych wskaźnikach efektywności oraz trwałości finansowej. Jednorazowo zmianie poddawana być powinna tylko jedna zmienna, podczas gdy inne parametry powinny pozostać niezmienione.</a:t>
            </a:r>
          </a:p>
          <a:p>
            <a:pPr marL="0" indent="0" algn="just">
              <a:buNone/>
            </a:pPr>
            <a:r>
              <a:rPr lang="pl-PL" dirty="0"/>
              <a:t>Za krytyczne uznaje się te zmienne, w przypadku których zmiana ich wartości o +/- 1 % powoduje zmianę wartości bazowej NPV o co najmniej +/- 1 %. W ramach analizy wrażliwości należy również dokonać obliczenia wartości progowych zmiennych w celu określenia, jaka zmiana procentowa zmiennych zrównałaby NPV (ekonomiczną lub finansową) z zerem.</a:t>
            </a:r>
          </a:p>
        </p:txBody>
      </p:sp>
      <p:sp>
        <p:nvSpPr>
          <p:cNvPr id="4" name="Symbol zastępczy numeru slajdu 3">
            <a:extLst>
              <a:ext uri="{FF2B5EF4-FFF2-40B4-BE49-F238E27FC236}">
                <a16:creationId xmlns:a16="http://schemas.microsoft.com/office/drawing/2014/main" id="{49614167-FEC5-4513-1605-35C49BC7ADFD}"/>
              </a:ext>
            </a:extLst>
          </p:cNvPr>
          <p:cNvSpPr>
            <a:spLocks noGrp="1"/>
          </p:cNvSpPr>
          <p:nvPr>
            <p:ph type="sldNum" sz="quarter" idx="10"/>
          </p:nvPr>
        </p:nvSpPr>
        <p:spPr/>
        <p:txBody>
          <a:bodyPr/>
          <a:lstStyle/>
          <a:p>
            <a:pPr>
              <a:defRPr/>
            </a:pPr>
            <a:fld id="{88E6BE7B-80CB-4926-B646-E23E8BCBFE23}" type="slidenum">
              <a:rPr lang="pl-PL" altLang="pl-PL" smtClean="0"/>
              <a:pPr>
                <a:defRPr/>
              </a:pPr>
              <a:t>25</a:t>
            </a:fld>
            <a:endParaRPr lang="pl-PL" altLang="pl-PL"/>
          </a:p>
        </p:txBody>
      </p:sp>
      <p:pic>
        <p:nvPicPr>
          <p:cNvPr id="5" name="Obraz 4">
            <a:extLst>
              <a:ext uri="{FF2B5EF4-FFF2-40B4-BE49-F238E27FC236}">
                <a16:creationId xmlns:a16="http://schemas.microsoft.com/office/drawing/2014/main" id="{B6FCA3EB-DD12-FE92-CF26-73124516F101}"/>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285326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7CB6F98-7C83-E33A-512B-2180305147E3}"/>
              </a:ext>
            </a:extLst>
          </p:cNvPr>
          <p:cNvSpPr>
            <a:spLocks noGrp="1"/>
          </p:cNvSpPr>
          <p:nvPr>
            <p:ph type="title"/>
          </p:nvPr>
        </p:nvSpPr>
        <p:spPr>
          <a:xfrm>
            <a:off x="1463303" y="251445"/>
            <a:ext cx="10861093" cy="1080001"/>
          </a:xfrm>
        </p:spPr>
        <p:txBody>
          <a:bodyPr/>
          <a:lstStyle/>
          <a:p>
            <a:r>
              <a:rPr lang="pl-PL" dirty="0"/>
              <a:t>III. 6	Analiza ryzyka i wrażliwości – c.d.</a:t>
            </a:r>
          </a:p>
        </p:txBody>
      </p:sp>
      <p:sp>
        <p:nvSpPr>
          <p:cNvPr id="3" name="Symbol zastępczy zawartości 2">
            <a:extLst>
              <a:ext uri="{FF2B5EF4-FFF2-40B4-BE49-F238E27FC236}">
                <a16:creationId xmlns:a16="http://schemas.microsoft.com/office/drawing/2014/main" id="{B889D783-8F32-9060-10B4-3B83FC9A759F}"/>
              </a:ext>
            </a:extLst>
          </p:cNvPr>
          <p:cNvSpPr>
            <a:spLocks noGrp="1"/>
          </p:cNvSpPr>
          <p:nvPr>
            <p:ph idx="1"/>
          </p:nvPr>
        </p:nvSpPr>
        <p:spPr>
          <a:xfrm>
            <a:off x="1452019" y="1430053"/>
            <a:ext cx="11372625" cy="4680002"/>
          </a:xfrm>
        </p:spPr>
        <p:txBody>
          <a:bodyPr>
            <a:normAutofit/>
          </a:bodyPr>
          <a:lstStyle/>
          <a:p>
            <a:pPr marL="0" indent="0">
              <a:buNone/>
            </a:pPr>
            <a:r>
              <a:rPr lang="pl-PL" sz="2400" dirty="0"/>
              <a:t>Jakościowa analiza ryzyka obejmuje następujące elementy: </a:t>
            </a:r>
          </a:p>
          <a:p>
            <a:pPr marL="0" indent="0">
              <a:buNone/>
            </a:pPr>
            <a:endParaRPr lang="pl-PL" sz="2400" dirty="0"/>
          </a:p>
          <a:p>
            <a:pPr marL="342900" indent="-342900">
              <a:buFont typeface="+mj-lt"/>
              <a:buAutoNum type="arabicPeriod"/>
            </a:pPr>
            <a:r>
              <a:rPr lang="pl-PL" sz="2400" dirty="0"/>
              <a:t>      identyfikację </a:t>
            </a:r>
            <a:r>
              <a:rPr lang="pl-PL" sz="2400" dirty="0" err="1"/>
              <a:t>ryzyk</a:t>
            </a:r>
            <a:r>
              <a:rPr lang="pl-PL" sz="2400" dirty="0"/>
              <a:t> i opracowanie ich listy, </a:t>
            </a:r>
          </a:p>
          <a:p>
            <a:pPr marL="342900" indent="-342900">
              <a:buFont typeface="+mj-lt"/>
              <a:buAutoNum type="arabicPeriod"/>
            </a:pPr>
            <a:r>
              <a:rPr lang="pl-PL" sz="2400" dirty="0"/>
              <a:t>      opracowanie matrycy ryzyka,</a:t>
            </a:r>
          </a:p>
          <a:p>
            <a:pPr marL="342900" indent="-342900">
              <a:buFont typeface="+mj-lt"/>
              <a:buAutoNum type="arabicPeriod"/>
            </a:pPr>
            <a:r>
              <a:rPr lang="pl-PL" sz="2400" dirty="0"/>
              <a:t>      identyfikację działań zapobiegawczych i minimalizujących, </a:t>
            </a:r>
          </a:p>
          <a:p>
            <a:pPr marL="342900" indent="-342900">
              <a:buFont typeface="+mj-lt"/>
              <a:buAutoNum type="arabicPeriod"/>
            </a:pPr>
            <a:r>
              <a:rPr lang="pl-PL" sz="2400" dirty="0"/>
              <a:t>      interpretację matrycy, w tym ocenę ryzyk rezydualnych.</a:t>
            </a:r>
          </a:p>
        </p:txBody>
      </p:sp>
      <p:sp>
        <p:nvSpPr>
          <p:cNvPr id="4" name="Symbol zastępczy numeru slajdu 3">
            <a:extLst>
              <a:ext uri="{FF2B5EF4-FFF2-40B4-BE49-F238E27FC236}">
                <a16:creationId xmlns:a16="http://schemas.microsoft.com/office/drawing/2014/main" id="{BE16D390-7D17-1D89-5F64-24AEDBDD601F}"/>
              </a:ext>
            </a:extLst>
          </p:cNvPr>
          <p:cNvSpPr>
            <a:spLocks noGrp="1"/>
          </p:cNvSpPr>
          <p:nvPr>
            <p:ph type="sldNum" sz="quarter" idx="10"/>
          </p:nvPr>
        </p:nvSpPr>
        <p:spPr/>
        <p:txBody>
          <a:bodyPr/>
          <a:lstStyle/>
          <a:p>
            <a:pPr>
              <a:defRPr/>
            </a:pPr>
            <a:fld id="{88E6BE7B-80CB-4926-B646-E23E8BCBFE23}" type="slidenum">
              <a:rPr lang="pl-PL" altLang="pl-PL" smtClean="0"/>
              <a:pPr>
                <a:defRPr/>
              </a:pPr>
              <a:t>26</a:t>
            </a:fld>
            <a:endParaRPr lang="pl-PL" altLang="pl-PL"/>
          </a:p>
        </p:txBody>
      </p:sp>
      <p:pic>
        <p:nvPicPr>
          <p:cNvPr id="5" name="Obraz 4">
            <a:extLst>
              <a:ext uri="{FF2B5EF4-FFF2-40B4-BE49-F238E27FC236}">
                <a16:creationId xmlns:a16="http://schemas.microsoft.com/office/drawing/2014/main" id="{F1B42FEB-FD85-D4EC-3CB3-676188A3594C}"/>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390202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6FACC1-2E1C-7635-6D2D-CBD91C1F9BA5}"/>
              </a:ext>
            </a:extLst>
          </p:cNvPr>
          <p:cNvSpPr>
            <a:spLocks noGrp="1"/>
          </p:cNvSpPr>
          <p:nvPr>
            <p:ph type="title"/>
          </p:nvPr>
        </p:nvSpPr>
        <p:spPr>
          <a:xfrm>
            <a:off x="1535311" y="297440"/>
            <a:ext cx="8640763" cy="467147"/>
          </a:xfrm>
        </p:spPr>
        <p:txBody>
          <a:bodyPr/>
          <a:lstStyle/>
          <a:p>
            <a:pPr algn="just"/>
            <a:r>
              <a:rPr lang="pl-PL" dirty="0"/>
              <a:t>IV. KRYTERIA OCENY PROJEKTU</a:t>
            </a:r>
          </a:p>
        </p:txBody>
      </p:sp>
      <p:pic>
        <p:nvPicPr>
          <p:cNvPr id="7" name="Symbol zastępczy zawartości 6">
            <a:extLst>
              <a:ext uri="{FF2B5EF4-FFF2-40B4-BE49-F238E27FC236}">
                <a16:creationId xmlns:a16="http://schemas.microsoft.com/office/drawing/2014/main" id="{B26A39A5-986C-EF2D-1E02-B1E1065C4086}"/>
              </a:ext>
            </a:extLst>
          </p:cNvPr>
          <p:cNvPicPr>
            <a:picLocks noGrp="1" noChangeAspect="1"/>
          </p:cNvPicPr>
          <p:nvPr>
            <p:ph idx="1"/>
          </p:nvPr>
        </p:nvPicPr>
        <p:blipFill>
          <a:blip r:embed="rId2"/>
          <a:stretch>
            <a:fillRect/>
          </a:stretch>
        </p:blipFill>
        <p:spPr>
          <a:xfrm>
            <a:off x="2039367" y="2516559"/>
            <a:ext cx="9793088" cy="4067902"/>
          </a:xfrm>
        </p:spPr>
      </p:pic>
      <p:sp>
        <p:nvSpPr>
          <p:cNvPr id="4" name="Symbol zastępczy numeru slajdu 3">
            <a:extLst>
              <a:ext uri="{FF2B5EF4-FFF2-40B4-BE49-F238E27FC236}">
                <a16:creationId xmlns:a16="http://schemas.microsoft.com/office/drawing/2014/main" id="{7959270C-5C5F-7B42-F706-AAAE3C2CDFA1}"/>
              </a:ext>
            </a:extLst>
          </p:cNvPr>
          <p:cNvSpPr>
            <a:spLocks noGrp="1"/>
          </p:cNvSpPr>
          <p:nvPr>
            <p:ph type="sldNum" sz="quarter" idx="10"/>
          </p:nvPr>
        </p:nvSpPr>
        <p:spPr/>
        <p:txBody>
          <a:bodyPr/>
          <a:lstStyle/>
          <a:p>
            <a:pPr>
              <a:defRPr/>
            </a:pPr>
            <a:fld id="{88E6BE7B-80CB-4926-B646-E23E8BCBFE23}" type="slidenum">
              <a:rPr lang="pl-PL" altLang="pl-PL" smtClean="0"/>
              <a:pPr>
                <a:defRPr/>
              </a:pPr>
              <a:t>27</a:t>
            </a:fld>
            <a:endParaRPr lang="pl-PL" altLang="pl-PL"/>
          </a:p>
        </p:txBody>
      </p:sp>
      <p:sp>
        <p:nvSpPr>
          <p:cNvPr id="3" name="Prostokąt 2"/>
          <p:cNvSpPr/>
          <p:nvPr/>
        </p:nvSpPr>
        <p:spPr>
          <a:xfrm>
            <a:off x="1679328" y="901909"/>
            <a:ext cx="9001000" cy="1477328"/>
          </a:xfrm>
          <a:prstGeom prst="rect">
            <a:avLst/>
          </a:prstGeom>
        </p:spPr>
        <p:txBody>
          <a:bodyPr wrap="square">
            <a:spAutoFit/>
          </a:bodyPr>
          <a:lstStyle/>
          <a:p>
            <a:pPr marL="285750" indent="-285750" algn="just">
              <a:buFont typeface="Wingdings" panose="05000000000000000000" pitchFamily="2" charset="2"/>
              <a:buChar char="Ø"/>
            </a:pPr>
            <a:r>
              <a:rPr lang="pl-PL" b="1" u="sng" dirty="0">
                <a:solidFill>
                  <a:schemeClr val="tx2">
                    <a:lumMod val="75000"/>
                  </a:schemeClr>
                </a:solidFill>
              </a:rPr>
              <a:t>FENX.01.02</a:t>
            </a:r>
            <a:r>
              <a:rPr lang="pl-PL" dirty="0"/>
              <a:t> „Adaptacja .. typ projektu: Wsparcie zrównoważonych systemów gospodarowania wodami opadowymi …” </a:t>
            </a:r>
          </a:p>
          <a:p>
            <a:pPr algn="just"/>
            <a:endParaRPr lang="pl-PL" dirty="0"/>
          </a:p>
          <a:p>
            <a:pPr algn="just"/>
            <a:r>
              <a:rPr lang="pl-PL" dirty="0"/>
              <a:t>Ocena finansowa – przeprowadzana na II etapie aplikowania wniosków o dofinansowanie – dokonywana jest pod kątem spełnienia kryteriów obligatoryjnych II stopnia nr 11 i nr 12</a:t>
            </a:r>
          </a:p>
        </p:txBody>
      </p:sp>
      <p:pic>
        <p:nvPicPr>
          <p:cNvPr id="5" name="Obraz 4">
            <a:extLst>
              <a:ext uri="{FF2B5EF4-FFF2-40B4-BE49-F238E27FC236}">
                <a16:creationId xmlns:a16="http://schemas.microsoft.com/office/drawing/2014/main" id="{F2CDEC28-86E0-8743-7C5A-D12AD837869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950409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6FACC1-2E1C-7635-6D2D-CBD91C1F9BA5}"/>
              </a:ext>
            </a:extLst>
          </p:cNvPr>
          <p:cNvSpPr>
            <a:spLocks noGrp="1"/>
          </p:cNvSpPr>
          <p:nvPr>
            <p:ph type="title"/>
          </p:nvPr>
        </p:nvSpPr>
        <p:spPr>
          <a:xfrm>
            <a:off x="1425474" y="254194"/>
            <a:ext cx="8640763" cy="467147"/>
          </a:xfrm>
        </p:spPr>
        <p:txBody>
          <a:bodyPr/>
          <a:lstStyle/>
          <a:p>
            <a:pPr algn="just"/>
            <a:r>
              <a:rPr lang="pl-PL" dirty="0"/>
              <a:t>IV. KRYTERIA OCENY PROJEKTU - cd.</a:t>
            </a:r>
          </a:p>
        </p:txBody>
      </p:sp>
      <p:sp>
        <p:nvSpPr>
          <p:cNvPr id="4" name="Symbol zastępczy numeru slajdu 3">
            <a:extLst>
              <a:ext uri="{FF2B5EF4-FFF2-40B4-BE49-F238E27FC236}">
                <a16:creationId xmlns:a16="http://schemas.microsoft.com/office/drawing/2014/main" id="{7959270C-5C5F-7B42-F706-AAAE3C2CDFA1}"/>
              </a:ext>
            </a:extLst>
          </p:cNvPr>
          <p:cNvSpPr>
            <a:spLocks noGrp="1"/>
          </p:cNvSpPr>
          <p:nvPr>
            <p:ph type="sldNum" sz="quarter" idx="10"/>
          </p:nvPr>
        </p:nvSpPr>
        <p:spPr/>
        <p:txBody>
          <a:bodyPr/>
          <a:lstStyle/>
          <a:p>
            <a:pPr>
              <a:defRPr/>
            </a:pPr>
            <a:fld id="{88E6BE7B-80CB-4926-B646-E23E8BCBFE23}" type="slidenum">
              <a:rPr lang="pl-PL" altLang="pl-PL" smtClean="0"/>
              <a:pPr>
                <a:defRPr/>
              </a:pPr>
              <a:t>28</a:t>
            </a:fld>
            <a:endParaRPr lang="pl-PL" altLang="pl-PL"/>
          </a:p>
        </p:txBody>
      </p:sp>
      <p:sp>
        <p:nvSpPr>
          <p:cNvPr id="3" name="Symbol zastępczy zawartości 2">
            <a:extLst>
              <a:ext uri="{FF2B5EF4-FFF2-40B4-BE49-F238E27FC236}">
                <a16:creationId xmlns:a16="http://schemas.microsoft.com/office/drawing/2014/main" id="{D7FF6EAD-FCE5-D860-A62D-E26076123EA5}"/>
              </a:ext>
            </a:extLst>
          </p:cNvPr>
          <p:cNvSpPr>
            <a:spLocks noGrp="1"/>
          </p:cNvSpPr>
          <p:nvPr>
            <p:ph idx="1"/>
          </p:nvPr>
        </p:nvSpPr>
        <p:spPr>
          <a:xfrm>
            <a:off x="1535311" y="1223553"/>
            <a:ext cx="10801200" cy="5112568"/>
          </a:xfrm>
        </p:spPr>
        <p:txBody>
          <a:bodyPr/>
          <a:lstStyle/>
          <a:p>
            <a:pPr marL="0" indent="0" algn="just">
              <a:buNone/>
            </a:pPr>
            <a:r>
              <a:rPr lang="pl-PL" dirty="0"/>
              <a:t>Spełnienie kryteriów obligatoryjnych II stopnia:</a:t>
            </a:r>
          </a:p>
          <a:p>
            <a:pPr algn="just">
              <a:spcBef>
                <a:spcPts val="600"/>
              </a:spcBef>
              <a:spcAft>
                <a:spcPts val="600"/>
              </a:spcAft>
              <a:buFont typeface="Wingdings" panose="05000000000000000000" pitchFamily="2" charset="2"/>
              <a:buChar char="v"/>
            </a:pPr>
            <a:r>
              <a:rPr lang="pl-PL" dirty="0"/>
              <a:t>nr 11: „Stabilność finansowa projektu”,</a:t>
            </a:r>
          </a:p>
          <a:p>
            <a:pPr algn="just">
              <a:spcBef>
                <a:spcPts val="600"/>
              </a:spcBef>
              <a:spcAft>
                <a:spcPts val="600"/>
              </a:spcAft>
              <a:buFont typeface="Wingdings" panose="05000000000000000000" pitchFamily="2" charset="2"/>
              <a:buChar char="v"/>
            </a:pPr>
            <a:r>
              <a:rPr lang="pl-PL" dirty="0"/>
              <a:t>nr 12: „Poprawność analizy finansowej i ekonomicznej”,</a:t>
            </a:r>
          </a:p>
          <a:p>
            <a:pPr marL="0" indent="0" algn="just">
              <a:spcBef>
                <a:spcPts val="0"/>
              </a:spcBef>
              <a:buNone/>
            </a:pPr>
            <a:r>
              <a:rPr lang="pl-PL" dirty="0"/>
              <a:t>oceniane jest w powiązaniu z horyzontalnym kryterium obligatoryjnym nr 5: „Kompletność dokumentacji aplikacyjnej i spójność informacji zawartych we wniosku, załącznikach do wniosku”.</a:t>
            </a:r>
          </a:p>
          <a:p>
            <a:pPr marL="0" indent="0" algn="just">
              <a:buNone/>
            </a:pPr>
            <a:r>
              <a:rPr lang="pl-PL" dirty="0"/>
              <a:t>Na I etapie oceny oceniający może zgłosić rekomendacje dotyczące zasadności uzupełnienia dokumentacji i/lub </a:t>
            </a:r>
            <a:r>
              <a:rPr lang="pl-PL" dirty="0" err="1"/>
              <a:t>uspójnienia</a:t>
            </a:r>
            <a:r>
              <a:rPr lang="pl-PL" dirty="0"/>
              <a:t> danych i dokumentów w przypadku, gdy miałoby to wpływ na wynik weryfikacji kryteriów ocenianych na II etapie oceny. </a:t>
            </a:r>
          </a:p>
          <a:p>
            <a:pPr marL="0" indent="0" algn="just">
              <a:buNone/>
            </a:pPr>
            <a:r>
              <a:rPr lang="pl-PL" dirty="0"/>
              <a:t>Ocena obligatoryjna II stopnia jest oceną 0/1, co oznacza, że dokonywana będzie pod kątem spełnienia bądź niespełnienia danego kryterium oceny. </a:t>
            </a:r>
          </a:p>
          <a:p>
            <a:pPr marL="0" indent="0" algn="just">
              <a:buNone/>
            </a:pPr>
            <a:r>
              <a:rPr lang="pl-PL" dirty="0"/>
              <a:t>Projekt uzyskuje ocenę negatywną w przypadku, gdy nie spełni chociażby jednego kryterium obligatoryjnego II stopnia.</a:t>
            </a:r>
          </a:p>
        </p:txBody>
      </p:sp>
      <p:pic>
        <p:nvPicPr>
          <p:cNvPr id="5" name="Obraz 4">
            <a:extLst>
              <a:ext uri="{FF2B5EF4-FFF2-40B4-BE49-F238E27FC236}">
                <a16:creationId xmlns:a16="http://schemas.microsoft.com/office/drawing/2014/main" id="{E0C36C07-2E13-F639-F40A-1AC9376A2C77}"/>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33915795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6FACC1-2E1C-7635-6D2D-CBD91C1F9BA5}"/>
              </a:ext>
            </a:extLst>
          </p:cNvPr>
          <p:cNvSpPr>
            <a:spLocks noGrp="1"/>
          </p:cNvSpPr>
          <p:nvPr>
            <p:ph type="title"/>
          </p:nvPr>
        </p:nvSpPr>
        <p:spPr>
          <a:xfrm>
            <a:off x="1679327" y="251445"/>
            <a:ext cx="8640763" cy="467147"/>
          </a:xfrm>
        </p:spPr>
        <p:txBody>
          <a:bodyPr>
            <a:normAutofit fontScale="90000"/>
          </a:bodyPr>
          <a:lstStyle/>
          <a:p>
            <a:r>
              <a:rPr lang="pl-PL" dirty="0"/>
              <a:t>IV.  KRYTERIA OCENY PROJEKTU – cd.</a:t>
            </a:r>
            <a:br>
              <a:rPr lang="pl-PL" dirty="0"/>
            </a:br>
            <a:endParaRPr lang="pl-PL" dirty="0"/>
          </a:p>
        </p:txBody>
      </p:sp>
      <p:sp>
        <p:nvSpPr>
          <p:cNvPr id="4" name="Symbol zastępczy numeru slajdu 3">
            <a:extLst>
              <a:ext uri="{FF2B5EF4-FFF2-40B4-BE49-F238E27FC236}">
                <a16:creationId xmlns:a16="http://schemas.microsoft.com/office/drawing/2014/main" id="{7959270C-5C5F-7B42-F706-AAAE3C2CDFA1}"/>
              </a:ext>
            </a:extLst>
          </p:cNvPr>
          <p:cNvSpPr>
            <a:spLocks noGrp="1"/>
          </p:cNvSpPr>
          <p:nvPr>
            <p:ph type="sldNum" sz="quarter" idx="10"/>
          </p:nvPr>
        </p:nvSpPr>
        <p:spPr/>
        <p:txBody>
          <a:bodyPr/>
          <a:lstStyle/>
          <a:p>
            <a:pPr>
              <a:defRPr/>
            </a:pPr>
            <a:fld id="{88E6BE7B-80CB-4926-B646-E23E8BCBFE23}" type="slidenum">
              <a:rPr lang="pl-PL" altLang="pl-PL" smtClean="0"/>
              <a:pPr>
                <a:defRPr/>
              </a:pPr>
              <a:t>29</a:t>
            </a:fld>
            <a:endParaRPr lang="pl-PL" altLang="pl-PL"/>
          </a:p>
        </p:txBody>
      </p:sp>
      <p:sp>
        <p:nvSpPr>
          <p:cNvPr id="3" name="Prostokąt 2"/>
          <p:cNvSpPr/>
          <p:nvPr/>
        </p:nvSpPr>
        <p:spPr>
          <a:xfrm>
            <a:off x="1679327" y="1255358"/>
            <a:ext cx="10693866" cy="5663089"/>
          </a:xfrm>
          <a:prstGeom prst="rect">
            <a:avLst/>
          </a:prstGeom>
        </p:spPr>
        <p:txBody>
          <a:bodyPr wrap="square">
            <a:spAutoFit/>
          </a:bodyPr>
          <a:lstStyle/>
          <a:p>
            <a:pPr marL="285750" indent="-285750" algn="just">
              <a:buFont typeface="Wingdings" panose="05000000000000000000" pitchFamily="2" charset="2"/>
              <a:buChar char="Ø"/>
            </a:pPr>
            <a:r>
              <a:rPr lang="pl-PL" b="1" u="sng" dirty="0">
                <a:solidFill>
                  <a:schemeClr val="tx2">
                    <a:lumMod val="75000"/>
                  </a:schemeClr>
                </a:solidFill>
              </a:rPr>
              <a:t>FENX.02.02</a:t>
            </a:r>
            <a:r>
              <a:rPr lang="pl-PL" dirty="0"/>
              <a:t> „Adaptacja .. Typ projektu I: Spójne i zintegrowane przedsięwzięcia infrastrukturalne, kompleksowo dostosowujące miasta do ekstremalnych stanów pogodowych oraz łagodzące efekt miejskich wysp ciepła przez rozwój zielono-niebieskiej infrastruktury: Wsparcie zrównoważonych systemów gospodarowania wodami opadowymi …” </a:t>
            </a:r>
          </a:p>
          <a:p>
            <a:pPr algn="just"/>
            <a:endParaRPr lang="pl-PL" dirty="0"/>
          </a:p>
          <a:p>
            <a:pPr algn="just"/>
            <a:r>
              <a:rPr lang="pl-PL" dirty="0"/>
              <a:t>Ocena spełnienia kryteriów wyboru projektu w ranach niniejszego działania jest jednoetapowa. W jej ramach dokonywana jest m.in. ocena finansowa pod kątem spełnienia  kryteriów:</a:t>
            </a:r>
          </a:p>
          <a:p>
            <a:pPr algn="just">
              <a:spcBef>
                <a:spcPts val="600"/>
              </a:spcBef>
              <a:spcAft>
                <a:spcPts val="600"/>
              </a:spcAft>
              <a:buFont typeface="Wingdings" panose="05000000000000000000" pitchFamily="2" charset="2"/>
              <a:buChar char="v"/>
            </a:pPr>
            <a:r>
              <a:rPr lang="pl-PL" dirty="0"/>
              <a:t>nr 7: „Poprawność analizy finansowej i ekonomicznej”,</a:t>
            </a:r>
          </a:p>
          <a:p>
            <a:pPr algn="just">
              <a:spcBef>
                <a:spcPts val="600"/>
              </a:spcBef>
              <a:spcAft>
                <a:spcPts val="600"/>
              </a:spcAft>
              <a:buFont typeface="Wingdings" panose="05000000000000000000" pitchFamily="2" charset="2"/>
              <a:buChar char="v"/>
            </a:pPr>
            <a:r>
              <a:rPr lang="pl-PL" dirty="0"/>
              <a:t>nr 8: „Trwałość projektu,</a:t>
            </a:r>
          </a:p>
          <a:p>
            <a:pPr algn="just"/>
            <a:r>
              <a:rPr lang="pl-PL" dirty="0"/>
              <a:t>w powiązaniu z kryterium nr 3: „Kompletność i spójność informacji przedstawionych w dokumentacji projektowej”.</a:t>
            </a:r>
          </a:p>
          <a:p>
            <a:pPr algn="just"/>
            <a:r>
              <a:rPr lang="pl-PL" dirty="0"/>
              <a:t>Ocena jest oceną 0/1, co oznacza, że dokonywana będzie pod kątem spełnienia bądź niespełnienia danego kryterium oceny. </a:t>
            </a:r>
          </a:p>
          <a:p>
            <a:pPr algn="just"/>
            <a:r>
              <a:rPr lang="pl-PL" dirty="0"/>
              <a:t>Projekt uzyskuje ocenę negatywną w przypadku, gdy nie spełni chociażby jednego kryterium obligatoryjnego II stopnia.</a:t>
            </a:r>
          </a:p>
          <a:p>
            <a:pPr algn="just"/>
            <a:endParaRPr lang="pl-PL" dirty="0"/>
          </a:p>
          <a:p>
            <a:pPr algn="just"/>
            <a:endParaRPr lang="pl-PL" dirty="0"/>
          </a:p>
          <a:p>
            <a:pPr algn="just"/>
            <a:endParaRPr lang="pl-PL" dirty="0"/>
          </a:p>
          <a:p>
            <a:pPr algn="just"/>
            <a:endParaRPr lang="pl-PL" dirty="0"/>
          </a:p>
        </p:txBody>
      </p:sp>
      <p:pic>
        <p:nvPicPr>
          <p:cNvPr id="5" name="Obraz 4">
            <a:extLst>
              <a:ext uri="{FF2B5EF4-FFF2-40B4-BE49-F238E27FC236}">
                <a16:creationId xmlns:a16="http://schemas.microsoft.com/office/drawing/2014/main" id="{6717F231-8D58-37E2-ACB0-56C530874181}"/>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2824694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8630D6E-2BF1-6A87-2F21-3AE006F89381}"/>
              </a:ext>
            </a:extLst>
          </p:cNvPr>
          <p:cNvSpPr>
            <a:spLocks noGrp="1"/>
          </p:cNvSpPr>
          <p:nvPr>
            <p:ph type="title"/>
          </p:nvPr>
        </p:nvSpPr>
        <p:spPr>
          <a:xfrm>
            <a:off x="2383862" y="251446"/>
            <a:ext cx="8640763" cy="506147"/>
          </a:xfrm>
        </p:spPr>
        <p:txBody>
          <a:bodyPr/>
          <a:lstStyle/>
          <a:p>
            <a:pPr marL="446088" indent="-360000"/>
            <a:r>
              <a:rPr lang="pl-PL" dirty="0"/>
              <a:t>I.	OBOWIĄZUJĄCE DOKUMENTY</a:t>
            </a:r>
          </a:p>
        </p:txBody>
      </p:sp>
      <p:sp>
        <p:nvSpPr>
          <p:cNvPr id="3" name="Symbol zastępczy zawartości 2">
            <a:extLst>
              <a:ext uri="{FF2B5EF4-FFF2-40B4-BE49-F238E27FC236}">
                <a16:creationId xmlns:a16="http://schemas.microsoft.com/office/drawing/2014/main" id="{5C83A783-E2B2-40E4-A5CA-7198C458273B}"/>
              </a:ext>
            </a:extLst>
          </p:cNvPr>
          <p:cNvSpPr>
            <a:spLocks noGrp="1"/>
          </p:cNvSpPr>
          <p:nvPr>
            <p:ph idx="1"/>
          </p:nvPr>
        </p:nvSpPr>
        <p:spPr>
          <a:xfrm>
            <a:off x="1967359" y="683493"/>
            <a:ext cx="9505056" cy="6192688"/>
          </a:xfrm>
        </p:spPr>
        <p:txBody>
          <a:bodyPr/>
          <a:lstStyle/>
          <a:p>
            <a:pPr marL="0" indent="0" algn="just">
              <a:buNone/>
            </a:pPr>
            <a:r>
              <a:rPr lang="pl-PL" sz="1700" dirty="0">
                <a:latin typeface="Open Sans" panose="020B0606030504020204" pitchFamily="34" charset="0"/>
                <a:ea typeface="Open Sans" panose="020B0606030504020204" pitchFamily="34" charset="0"/>
                <a:cs typeface="Open Sans" panose="020B0606030504020204" pitchFamily="34" charset="0"/>
              </a:rPr>
              <a:t>Do analizy i oceny finansowej projektów w perspektywie 2021-2027 mają zastosowanie:</a:t>
            </a:r>
          </a:p>
          <a:p>
            <a:pPr algn="just">
              <a:buFont typeface="Wingdings" panose="05000000000000000000" pitchFamily="2" charset="2"/>
              <a:buChar char="Ø"/>
            </a:pPr>
            <a:r>
              <a:rPr lang="pl-PL" sz="1700" b="1" i="1" dirty="0">
                <a:latin typeface="Open Sans" panose="020B0606030504020204" pitchFamily="34" charset="0"/>
                <a:ea typeface="Open Sans" panose="020B0606030504020204" pitchFamily="34" charset="0"/>
                <a:cs typeface="Open Sans" panose="020B0606030504020204" pitchFamily="34" charset="0"/>
              </a:rPr>
              <a:t>„Wytyczne dotyczące zagadnień związanych z przygotowaniem projektów inwestycyjnych, w tym hybrydowych na lata 2021-2027” </a:t>
            </a:r>
            <a:r>
              <a:rPr lang="pl-PL" sz="1700" dirty="0">
                <a:latin typeface="Open Sans" panose="020B0606030504020204" pitchFamily="34" charset="0"/>
                <a:ea typeface="Open Sans" panose="020B0606030504020204" pitchFamily="34" charset="0"/>
                <a:cs typeface="Open Sans" panose="020B0606030504020204" pitchFamily="34" charset="0"/>
              </a:rPr>
              <a:t>(Minister Funduszy i Polityki Regionalnej, Warszawa, dn. 05.03.2023 r.  - dalej </a:t>
            </a:r>
            <a:r>
              <a:rPr lang="pl-PL" sz="1700" b="1" dirty="0">
                <a:latin typeface="Open Sans" panose="020B0606030504020204" pitchFamily="34" charset="0"/>
                <a:ea typeface="Open Sans" panose="020B0606030504020204" pitchFamily="34" charset="0"/>
                <a:cs typeface="Open Sans" panose="020B0606030504020204" pitchFamily="34" charset="0"/>
              </a:rPr>
              <a:t>„Wytyczne”</a:t>
            </a:r>
            <a:r>
              <a:rPr lang="pl-PL" sz="1700" dirty="0">
                <a:latin typeface="Open Sans" panose="020B0606030504020204" pitchFamily="34" charset="0"/>
                <a:ea typeface="Open Sans" panose="020B0606030504020204" pitchFamily="34" charset="0"/>
                <a:cs typeface="Open Sans" panose="020B0606030504020204" pitchFamily="34" charset="0"/>
              </a:rPr>
              <a:t>), które opisują sposób sporządzania niektórych elementów studium wykonalności, w tym w szczególności dotyczących analizy finansowej i ekonomicznej projektów inwestycyjnych. Zastrzec przy tym należy, że w zakresie nieuregulowanym Wytycznymi kierować się należy szczegółowymi zasadami określonymi w:  </a:t>
            </a:r>
          </a:p>
          <a:p>
            <a:pPr marL="432000" indent="-179388" algn="just">
              <a:buFont typeface="Wingdings" panose="05000000000000000000" pitchFamily="2" charset="2"/>
              <a:buChar char="v"/>
            </a:pPr>
            <a:r>
              <a:rPr lang="pl-PL" sz="1700" dirty="0">
                <a:latin typeface="Open Sans" panose="020B0606030504020204" pitchFamily="34" charset="0"/>
                <a:ea typeface="Open Sans" panose="020B0606030504020204" pitchFamily="34" charset="0"/>
                <a:cs typeface="Open Sans" panose="020B0606030504020204" pitchFamily="34" charset="0"/>
              </a:rPr>
              <a:t>Poradniku pod nazwą</a:t>
            </a:r>
            <a:r>
              <a:rPr lang="pl-PL" sz="1700" b="1" dirty="0">
                <a:latin typeface="Open Sans" panose="020B0606030504020204" pitchFamily="34" charset="0"/>
                <a:ea typeface="Open Sans" panose="020B0606030504020204" pitchFamily="34" charset="0"/>
                <a:cs typeface="Open Sans" panose="020B0606030504020204" pitchFamily="34" charset="0"/>
              </a:rPr>
              <a:t> </a:t>
            </a:r>
            <a:r>
              <a:rPr lang="pl-PL" sz="1700" b="1" i="1" dirty="0">
                <a:latin typeface="Open Sans" panose="020B0606030504020204" pitchFamily="34" charset="0"/>
                <a:ea typeface="Open Sans" panose="020B0606030504020204" pitchFamily="34" charset="0"/>
                <a:cs typeface="Open Sans" panose="020B0606030504020204" pitchFamily="34" charset="0"/>
              </a:rPr>
              <a:t>„Analiza ekonomiczna. Vademecum 2021-2027”</a:t>
            </a:r>
            <a:r>
              <a:rPr lang="pl-PL" sz="1700" b="1" dirty="0">
                <a:latin typeface="Open Sans" panose="020B0606030504020204" pitchFamily="34" charset="0"/>
                <a:ea typeface="Open Sans" panose="020B0606030504020204" pitchFamily="34" charset="0"/>
                <a:cs typeface="Open Sans" panose="020B0606030504020204" pitchFamily="34" charset="0"/>
              </a:rPr>
              <a:t> </a:t>
            </a:r>
            <a:r>
              <a:rPr lang="pl-PL" sz="1700" dirty="0">
                <a:latin typeface="Open Sans" panose="020B0606030504020204" pitchFamily="34" charset="0"/>
                <a:ea typeface="Open Sans" panose="020B0606030504020204" pitchFamily="34" charset="0"/>
                <a:cs typeface="Open Sans" panose="020B0606030504020204" pitchFamily="34" charset="0"/>
              </a:rPr>
              <a:t>(KE, wrzesień 2021, dalej „</a:t>
            </a:r>
            <a:r>
              <a:rPr lang="pl-PL" sz="1700" b="1" dirty="0">
                <a:latin typeface="Open Sans" panose="020B0606030504020204" pitchFamily="34" charset="0"/>
                <a:ea typeface="Open Sans" panose="020B0606030504020204" pitchFamily="34" charset="0"/>
                <a:cs typeface="Open Sans" panose="020B0606030504020204" pitchFamily="34" charset="0"/>
              </a:rPr>
              <a:t>Vademecum AE</a:t>
            </a:r>
            <a:r>
              <a:rPr lang="pl-PL" sz="1700" dirty="0">
                <a:latin typeface="Open Sans" panose="020B0606030504020204" pitchFamily="34" charset="0"/>
                <a:ea typeface="Open Sans" panose="020B0606030504020204" pitchFamily="34" charset="0"/>
                <a:cs typeface="Open Sans" panose="020B0606030504020204" pitchFamily="34" charset="0"/>
              </a:rPr>
              <a:t>”) -  który wprawdzie odnosi się głównie do analizy ekonomicznej, jednak zawiera także elementy związane z analizą finansową (w szczególności część II dotycząca zastosowania w sektorach, w tym m.in. załącznik VII „Woda i ścieki”).</a:t>
            </a:r>
          </a:p>
          <a:p>
            <a:pPr marL="432000" indent="-179388" algn="just">
              <a:buFont typeface="Wingdings" panose="05000000000000000000" pitchFamily="2" charset="2"/>
              <a:buChar char="v"/>
            </a:pPr>
            <a:r>
              <a:rPr lang="pl-PL" sz="1700" b="1" i="1" dirty="0">
                <a:latin typeface="Open Sans" panose="020B0606030504020204" pitchFamily="34" charset="0"/>
                <a:ea typeface="Open Sans" panose="020B0606030504020204" pitchFamily="34" charset="0"/>
                <a:cs typeface="Open Sans" panose="020B0606030504020204" pitchFamily="34" charset="0"/>
              </a:rPr>
              <a:t>„Przewodniku do analizy kosztów i korzyści projektów inwestycyjnych” </a:t>
            </a:r>
            <a:r>
              <a:rPr lang="pl-PL" sz="1700" dirty="0">
                <a:latin typeface="Open Sans" panose="020B0606030504020204" pitchFamily="34" charset="0"/>
                <a:ea typeface="Open Sans" panose="020B0606030504020204" pitchFamily="34" charset="0"/>
                <a:cs typeface="Open Sans" panose="020B0606030504020204" pitchFamily="34" charset="0"/>
              </a:rPr>
              <a:t>(KE, grudzień 2014, dalej </a:t>
            </a:r>
            <a:r>
              <a:rPr lang="pl-PL" sz="1700" b="1" dirty="0">
                <a:latin typeface="Open Sans" panose="020B0606030504020204" pitchFamily="34" charset="0"/>
                <a:ea typeface="Open Sans" panose="020B0606030504020204" pitchFamily="34" charset="0"/>
                <a:cs typeface="Open Sans" panose="020B0606030504020204" pitchFamily="34" charset="0"/>
              </a:rPr>
              <a:t>„Przewodnik AKK”</a:t>
            </a:r>
            <a:r>
              <a:rPr lang="pl-PL" sz="1700" dirty="0">
                <a:latin typeface="Open Sans" panose="020B0606030504020204" pitchFamily="34" charset="0"/>
                <a:ea typeface="Open Sans" panose="020B0606030504020204" pitchFamily="34" charset="0"/>
                <a:cs typeface="Open Sans" panose="020B0606030504020204" pitchFamily="34" charset="0"/>
              </a:rPr>
              <a:t>) – który wprawdzie jest dokumentem metodologicznym właściwym dla projektów inwestycyjnych poprzedniej perspektywy finansowej (2014-2020), ale stosowanie jego postanowień zaleca się również dla projektów perspektywy 2021-2027, w szczególności w odniesieniu do kwestii, w których do tego dokumentu odsyłają postanowienia Vademecum AE (np. w obszarze oceny ekonomicznej opłacalności dużych inwestycji infrastrukturalnych</a:t>
            </a:r>
            <a:r>
              <a:rPr lang="pl-PL" dirty="0">
                <a:latin typeface="Open Sans" panose="020B0606030504020204" pitchFamily="34" charset="0"/>
                <a:ea typeface="Open Sans" panose="020B0606030504020204" pitchFamily="34" charset="0"/>
                <a:cs typeface="Open Sans" panose="020B0606030504020204" pitchFamily="34" charset="0"/>
              </a:rPr>
              <a:t>).</a:t>
            </a:r>
          </a:p>
          <a:p>
            <a:pPr marL="0" indent="0">
              <a:buNone/>
            </a:pPr>
            <a:endParaRPr lang="pl-PL"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Symbol zastępczy numeru slajdu 3">
            <a:extLst>
              <a:ext uri="{FF2B5EF4-FFF2-40B4-BE49-F238E27FC236}">
                <a16:creationId xmlns:a16="http://schemas.microsoft.com/office/drawing/2014/main" id="{33E678BE-5E2D-57BC-4316-F115E21B197C}"/>
              </a:ext>
            </a:extLst>
          </p:cNvPr>
          <p:cNvSpPr>
            <a:spLocks noGrp="1"/>
          </p:cNvSpPr>
          <p:nvPr>
            <p:ph type="sldNum" sz="quarter" idx="10"/>
          </p:nvPr>
        </p:nvSpPr>
        <p:spPr/>
        <p:txBody>
          <a:bodyPr/>
          <a:lstStyle/>
          <a:p>
            <a:pPr>
              <a:defRPr/>
            </a:pPr>
            <a:fld id="{88E6BE7B-80CB-4926-B646-E23E8BCBFE23}" type="slidenum">
              <a:rPr lang="pl-PL" altLang="pl-PL" smtClean="0"/>
              <a:pPr>
                <a:defRPr/>
              </a:pPr>
              <a:t>3</a:t>
            </a:fld>
            <a:endParaRPr lang="pl-PL" altLang="pl-PL"/>
          </a:p>
        </p:txBody>
      </p:sp>
      <p:pic>
        <p:nvPicPr>
          <p:cNvPr id="5" name="Obraz 4">
            <a:extLst>
              <a:ext uri="{FF2B5EF4-FFF2-40B4-BE49-F238E27FC236}">
                <a16:creationId xmlns:a16="http://schemas.microsoft.com/office/drawing/2014/main" id="{BBE55C9E-68FA-27E5-DC6C-38F9A45F773A}"/>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77071"/>
            <a:ext cx="10066237" cy="1065532"/>
          </a:xfrm>
          <a:prstGeom prst="rect">
            <a:avLst/>
          </a:prstGeom>
        </p:spPr>
      </p:pic>
    </p:spTree>
    <p:extLst>
      <p:ext uri="{BB962C8B-B14F-4D97-AF65-F5344CB8AC3E}">
        <p14:creationId xmlns:p14="http://schemas.microsoft.com/office/powerpoint/2010/main" val="31237411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pPr>
                <a:defRPr/>
              </a:pPr>
              <a:t>30</a:t>
            </a:fld>
            <a:endParaRPr lang="pl-PL" altLang="pl-PL"/>
          </a:p>
        </p:txBody>
      </p:sp>
      <p:graphicFrame>
        <p:nvGraphicFramePr>
          <p:cNvPr id="7" name="Tabela 6"/>
          <p:cNvGraphicFramePr>
            <a:graphicFrameLocks noGrp="1"/>
          </p:cNvGraphicFramePr>
          <p:nvPr>
            <p:extLst>
              <p:ext uri="{D42A27DB-BD31-4B8C-83A1-F6EECF244321}">
                <p14:modId xmlns:p14="http://schemas.microsoft.com/office/powerpoint/2010/main" val="792804728"/>
              </p:ext>
            </p:extLst>
          </p:nvPr>
        </p:nvGraphicFramePr>
        <p:xfrm>
          <a:off x="1138319" y="539477"/>
          <a:ext cx="11163136" cy="5867400"/>
        </p:xfrm>
        <a:graphic>
          <a:graphicData uri="http://schemas.openxmlformats.org/drawingml/2006/table">
            <a:tbl>
              <a:tblPr firstRow="1" firstCol="1" bandRow="1">
                <a:tableStyleId>{00A15C55-8517-42AA-B614-E9B94910E393}</a:tableStyleId>
              </a:tblPr>
              <a:tblGrid>
                <a:gridCol w="3045424">
                  <a:extLst>
                    <a:ext uri="{9D8B030D-6E8A-4147-A177-3AD203B41FA5}">
                      <a16:colId xmlns:a16="http://schemas.microsoft.com/office/drawing/2014/main" val="2582115993"/>
                    </a:ext>
                  </a:extLst>
                </a:gridCol>
                <a:gridCol w="5653152">
                  <a:extLst>
                    <a:ext uri="{9D8B030D-6E8A-4147-A177-3AD203B41FA5}">
                      <a16:colId xmlns:a16="http://schemas.microsoft.com/office/drawing/2014/main" val="3149289239"/>
                    </a:ext>
                  </a:extLst>
                </a:gridCol>
                <a:gridCol w="2464560">
                  <a:extLst>
                    <a:ext uri="{9D8B030D-6E8A-4147-A177-3AD203B41FA5}">
                      <a16:colId xmlns:a16="http://schemas.microsoft.com/office/drawing/2014/main" val="1403860008"/>
                    </a:ext>
                  </a:extLst>
                </a:gridCol>
              </a:tblGrid>
              <a:tr h="1308919">
                <a:tc>
                  <a:txBody>
                    <a:bodyPr/>
                    <a:lstStyle/>
                    <a:p>
                      <a:pPr>
                        <a:spcAft>
                          <a:spcPts val="0"/>
                        </a:spcAft>
                      </a:pPr>
                      <a:r>
                        <a:rPr lang="pl-PL" sz="1100" dirty="0">
                          <a:effectLst/>
                        </a:rPr>
                        <a:t>7. Poprawność analizy finansowej i ekonomicznej</a:t>
                      </a:r>
                      <a:endParaRPr lang="pl-PL"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tc>
                  <a:txBody>
                    <a:bodyPr/>
                    <a:lstStyle/>
                    <a:p>
                      <a:pPr marL="342900" lvl="0" indent="-342900" algn="just">
                        <a:spcAft>
                          <a:spcPts val="0"/>
                        </a:spcAft>
                        <a:buFont typeface="Wingdings" panose="05000000000000000000" pitchFamily="2" charset="2"/>
                        <a:buChar char=""/>
                      </a:pPr>
                      <a:r>
                        <a:rPr lang="pl-PL" sz="1100" dirty="0">
                          <a:effectLst/>
                        </a:rPr>
                        <a:t>Czy analiza finansowa i ekonomiczna zostały przeprowadzone prawidłowo?</a:t>
                      </a:r>
                    </a:p>
                    <a:p>
                      <a:pPr marL="342900" lvl="0" indent="-342900" algn="just">
                        <a:spcAft>
                          <a:spcPts val="0"/>
                        </a:spcAft>
                        <a:buFont typeface="Wingdings" panose="05000000000000000000" pitchFamily="2" charset="2"/>
                        <a:buChar char=""/>
                      </a:pPr>
                      <a:r>
                        <a:rPr lang="pl-PL" sz="1100" dirty="0">
                          <a:effectLst/>
                        </a:rPr>
                        <a:t>Czy zakres i plan finansowy projektu odzwierciedlają najkorzystniejszą relację między kwotą wsparcia, podejmowanymi działaniami i osiąganymi celami?</a:t>
                      </a:r>
                    </a:p>
                    <a:p>
                      <a:pPr marL="342900" lvl="0" indent="-342900" algn="just">
                        <a:spcAft>
                          <a:spcPts val="0"/>
                        </a:spcAft>
                        <a:buFont typeface="Wingdings" panose="05000000000000000000" pitchFamily="2" charset="2"/>
                        <a:buChar char=""/>
                      </a:pPr>
                      <a:r>
                        <a:rPr lang="pl-PL" sz="1100" dirty="0">
                          <a:effectLst/>
                        </a:rPr>
                        <a:t>Czy wyliczenie poziomu dofinansowania przeprowadzono prawidłowo (zgodnie z zasadami dla danego typu projektu)?</a:t>
                      </a:r>
                    </a:p>
                    <a:p>
                      <a:pPr algn="just">
                        <a:spcAft>
                          <a:spcPts val="0"/>
                        </a:spcAft>
                      </a:pPr>
                      <a:r>
                        <a:rPr lang="pl-PL" sz="1100" dirty="0">
                          <a:effectLst/>
                        </a:rPr>
                        <a:t>Ocena w oparciu o zgodność z „Wytycznymi … na lata 2021-2027 (gdy mają zastosowanie) lub z Załącznikiem III (Metodyka przeprowadzania analizy kosztów i korzyści) do rozporządzenia wykonawczego Komisji (UE) nr 2015/207 z 20 stycznia 2015 r., rozporządzeniem delegowanym Komisji (UE) nr 480/2014 z dnia 3 marca 2014 r., </a:t>
                      </a:r>
                      <a:r>
                        <a:rPr lang="pl-PL" sz="1100" dirty="0" err="1">
                          <a:effectLst/>
                        </a:rPr>
                        <a:t>Economic</a:t>
                      </a:r>
                      <a:r>
                        <a:rPr lang="pl-PL" sz="1100" dirty="0">
                          <a:effectLst/>
                        </a:rPr>
                        <a:t> </a:t>
                      </a:r>
                      <a:r>
                        <a:rPr lang="pl-PL" sz="1100" dirty="0" err="1">
                          <a:effectLst/>
                        </a:rPr>
                        <a:t>Appraisal</a:t>
                      </a:r>
                      <a:r>
                        <a:rPr lang="pl-PL" sz="1100" dirty="0">
                          <a:effectLst/>
                        </a:rPr>
                        <a:t> Vademecum 2021-2027 - General </a:t>
                      </a:r>
                      <a:r>
                        <a:rPr lang="pl-PL" sz="1100" dirty="0" err="1">
                          <a:effectLst/>
                        </a:rPr>
                        <a:t>Principles</a:t>
                      </a:r>
                      <a:r>
                        <a:rPr lang="pl-PL" sz="1100" dirty="0">
                          <a:effectLst/>
                        </a:rPr>
                        <a:t> and </a:t>
                      </a:r>
                      <a:r>
                        <a:rPr lang="pl-PL" sz="1100" dirty="0" err="1">
                          <a:effectLst/>
                        </a:rPr>
                        <a:t>Sector</a:t>
                      </a:r>
                      <a:r>
                        <a:rPr lang="pl-PL" sz="1100" dirty="0">
                          <a:effectLst/>
                        </a:rPr>
                        <a:t> Applications ( z ang. Vademecum oceny ekonomicznej 2021-2027 - Ogólne zasady i zastosowania sektorowe) oraz Guide to </a:t>
                      </a:r>
                      <a:r>
                        <a:rPr lang="pl-PL" sz="1100" dirty="0" err="1">
                          <a:effectLst/>
                        </a:rPr>
                        <a:t>cost</a:t>
                      </a:r>
                      <a:r>
                        <a:rPr lang="pl-PL" sz="1100" dirty="0">
                          <a:effectLst/>
                        </a:rPr>
                        <a:t>-benefit Analysis of Investment </a:t>
                      </a:r>
                      <a:r>
                        <a:rPr lang="pl-PL" sz="1100" dirty="0" err="1">
                          <a:effectLst/>
                        </a:rPr>
                        <a:t>Projects</a:t>
                      </a:r>
                      <a:r>
                        <a:rPr lang="pl-PL" sz="1100" dirty="0">
                          <a:effectLst/>
                        </a:rPr>
                        <a:t> (z ang. Przewodnikiem do analizy kosztów i korzyści projektów inwestycyjnych) z grudnia 2014 r.</a:t>
                      </a:r>
                      <a:endParaRPr lang="pl-PL"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tc>
                  <a:txBody>
                    <a:bodyPr/>
                    <a:lstStyle/>
                    <a:p>
                      <a:pPr>
                        <a:spcAft>
                          <a:spcPts val="0"/>
                        </a:spcAft>
                      </a:pPr>
                      <a:r>
                        <a:rPr lang="pl-PL" sz="1100" dirty="0">
                          <a:effectLst/>
                        </a:rPr>
                        <a:t>0/1 pkt</a:t>
                      </a:r>
                    </a:p>
                    <a:p>
                      <a:pPr>
                        <a:spcAft>
                          <a:spcPts val="0"/>
                        </a:spcAft>
                      </a:pPr>
                      <a:r>
                        <a:rPr lang="pl-PL" sz="1100" dirty="0">
                          <a:effectLst/>
                        </a:rPr>
                        <a:t> </a:t>
                      </a:r>
                    </a:p>
                    <a:p>
                      <a:pPr>
                        <a:spcAft>
                          <a:spcPts val="0"/>
                        </a:spcAft>
                      </a:pPr>
                      <a:r>
                        <a:rPr lang="pl-PL" sz="1100" dirty="0">
                          <a:effectLst/>
                        </a:rPr>
                        <a:t>0 pkt. – nie zapewniono poprawności analizy finansowej i ekonomicznej;</a:t>
                      </a:r>
                    </a:p>
                    <a:p>
                      <a:pPr>
                        <a:spcAft>
                          <a:spcPts val="0"/>
                        </a:spcAft>
                      </a:pPr>
                      <a:r>
                        <a:rPr lang="pl-PL" sz="1100" dirty="0">
                          <a:effectLst/>
                        </a:rPr>
                        <a:t> </a:t>
                      </a:r>
                    </a:p>
                    <a:p>
                      <a:pPr>
                        <a:spcAft>
                          <a:spcPts val="0"/>
                        </a:spcAft>
                      </a:pPr>
                      <a:r>
                        <a:rPr lang="pl-PL" sz="1100" dirty="0">
                          <a:effectLst/>
                        </a:rPr>
                        <a:t>1 pkt – zapewniono poprawność analizy finansowej i ekonomicznej.</a:t>
                      </a:r>
                    </a:p>
                    <a:p>
                      <a:pPr>
                        <a:spcAft>
                          <a:spcPts val="0"/>
                        </a:spcAft>
                      </a:pPr>
                      <a:r>
                        <a:rPr lang="pl-PL" sz="1100" dirty="0">
                          <a:effectLst/>
                        </a:rPr>
                        <a:t> </a:t>
                      </a:r>
                    </a:p>
                    <a:p>
                      <a:pPr>
                        <a:spcAft>
                          <a:spcPts val="0"/>
                        </a:spcAft>
                      </a:pPr>
                      <a:r>
                        <a:rPr lang="pl-PL" sz="1100" dirty="0">
                          <a:effectLst/>
                        </a:rPr>
                        <a:t>Aby uzyskać 1 pkt w ramach kryterium należy spełnić wszystkie wymagania.</a:t>
                      </a:r>
                      <a:endParaRPr lang="pl-PL"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extLst>
                  <a:ext uri="{0D108BD9-81ED-4DB2-BD59-A6C34878D82A}">
                    <a16:rowId xmlns:a16="http://schemas.microsoft.com/office/drawing/2014/main" val="1589336926"/>
                  </a:ext>
                </a:extLst>
              </a:tr>
              <a:tr h="2219472">
                <a:tc>
                  <a:txBody>
                    <a:bodyPr/>
                    <a:lstStyle/>
                    <a:p>
                      <a:pPr>
                        <a:spcAft>
                          <a:spcPts val="0"/>
                        </a:spcAft>
                      </a:pPr>
                      <a:r>
                        <a:rPr lang="pl-PL" sz="1100">
                          <a:effectLst/>
                        </a:rPr>
                        <a:t>8. Trwałość projektu</a:t>
                      </a:r>
                      <a:endParaRPr lang="pl-PL"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tc>
                  <a:txBody>
                    <a:bodyPr/>
                    <a:lstStyle/>
                    <a:p>
                      <a:pPr marL="342900" lvl="0" indent="-342900" algn="just">
                        <a:spcAft>
                          <a:spcPts val="0"/>
                        </a:spcAft>
                        <a:buFont typeface="Symbol" panose="05050102010706020507" pitchFamily="18" charset="2"/>
                        <a:buChar char=""/>
                      </a:pPr>
                      <a:r>
                        <a:rPr lang="pl-PL" sz="1100" u="sng" dirty="0">
                          <a:effectLst/>
                        </a:rPr>
                        <a:t>Część finansowa projektu:</a:t>
                      </a:r>
                      <a:endParaRPr lang="pl-PL" sz="1100" dirty="0">
                        <a:effectLst/>
                      </a:endParaRPr>
                    </a:p>
                    <a:p>
                      <a:pPr marL="342900" lvl="0" indent="-342900" algn="just">
                        <a:spcAft>
                          <a:spcPts val="0"/>
                        </a:spcAft>
                        <a:buFont typeface="Wingdings" panose="05000000000000000000" pitchFamily="2" charset="2"/>
                        <a:buChar char=""/>
                      </a:pPr>
                      <a:r>
                        <a:rPr lang="pl-PL" sz="1100" dirty="0">
                          <a:effectLst/>
                        </a:rPr>
                        <a:t>Czy deklarowane zasoby finansowe na realizację projektu są możliwe do zapewnienia i są wystarczające do sfinansowania kosztów projektu podczas jego realizacji, a następnie eksploatacji (ocena wstępna – niewymagająca weryfikacji w formie analizy finansowej)?</a:t>
                      </a:r>
                    </a:p>
                    <a:p>
                      <a:pPr marL="342900" lvl="0" indent="-342900" algn="just">
                        <a:spcAft>
                          <a:spcPts val="0"/>
                        </a:spcAft>
                        <a:buFont typeface="Wingdings" panose="05000000000000000000" pitchFamily="2" charset="2"/>
                        <a:buChar char=""/>
                      </a:pPr>
                      <a:r>
                        <a:rPr lang="pl-PL" sz="1100" dirty="0">
                          <a:effectLst/>
                        </a:rPr>
                        <a:t>Czy skumulowane przepływy pieniężne netto nie są ujemne w każdym roku analizy. Trwałość finansowa powinna zostać zbadana także w odniesieniu do wnioskodawcy/ operatora projektu. Wystąpienie skumulowanego ujemnego salda w rachunku przepływów pieniężnych nawet dla jednego roku w ramach okresu referencyjnego powoduje negatywną ocenę wniosku w tym aspekcie?</a:t>
                      </a:r>
                    </a:p>
                    <a:p>
                      <a:pPr algn="just">
                        <a:spcAft>
                          <a:spcPts val="0"/>
                        </a:spcAft>
                      </a:pPr>
                      <a:r>
                        <a:rPr lang="pl-PL" sz="1100" dirty="0">
                          <a:effectLst/>
                        </a:rPr>
                        <a:t> </a:t>
                      </a:r>
                    </a:p>
                    <a:p>
                      <a:pPr marL="342900" lvl="0" indent="-342900" algn="just">
                        <a:spcAft>
                          <a:spcPts val="0"/>
                        </a:spcAft>
                        <a:buFont typeface="Symbol" panose="05050102010706020507" pitchFamily="18" charset="2"/>
                        <a:buChar char=""/>
                      </a:pPr>
                      <a:r>
                        <a:rPr lang="pl-PL" sz="1100" u="sng" dirty="0">
                          <a:effectLst/>
                        </a:rPr>
                        <a:t>Część operacyjna projektu:</a:t>
                      </a:r>
                      <a:endParaRPr lang="pl-PL" sz="1100" dirty="0">
                        <a:effectLst/>
                      </a:endParaRPr>
                    </a:p>
                    <a:p>
                      <a:pPr marL="342900" lvl="0" indent="-342900" algn="just">
                        <a:spcAft>
                          <a:spcPts val="0"/>
                        </a:spcAft>
                        <a:buFont typeface="Wingdings" panose="05000000000000000000" pitchFamily="2" charset="2"/>
                        <a:buChar char=""/>
                      </a:pPr>
                      <a:r>
                        <a:rPr lang="pl-PL" sz="1100" dirty="0">
                          <a:effectLst/>
                        </a:rPr>
                        <a:t>Czy wnioskodawca zamierza wykorzystywać produkty projektu zgodnie z przeznaczeniem oraz czy założone cele projektu zostaną w pełni osiągnięte? </a:t>
                      </a:r>
                    </a:p>
                    <a:p>
                      <a:pPr marL="342900" lvl="0" indent="-342900" algn="just">
                        <a:spcAft>
                          <a:spcPts val="0"/>
                        </a:spcAft>
                        <a:buFont typeface="Wingdings" panose="05000000000000000000" pitchFamily="2" charset="2"/>
                        <a:buChar char=""/>
                      </a:pPr>
                      <a:r>
                        <a:rPr lang="pl-PL" sz="1100" dirty="0">
                          <a:effectLst/>
                        </a:rPr>
                        <a:t>Czy została zapewniona przez wnioskodawcę we wniosku o dofinansowanie trwałość operacji. Zgodnie z zapisami art. 65 Rozporządzenia PE i Rady (UE) nr 2021/1060 kryterium trwałości operacji uważa się za niespełnione, jeżeli w okresie 5 lat od płatności końcowej na rzecz beneficjenta, zajdzie jakakolwiek z poniższych okoliczności:</a:t>
                      </a:r>
                    </a:p>
                    <a:p>
                      <a:pPr marL="288290" indent="-144145" algn="just">
                        <a:spcAft>
                          <a:spcPts val="0"/>
                        </a:spcAft>
                      </a:pPr>
                      <a:r>
                        <a:rPr lang="pl-PL" sz="1100" dirty="0">
                          <a:effectLst/>
                        </a:rPr>
                        <a:t>a)	zmiana własności elementu infrastruktury, która daje przedsiębiorstwu lub podmiotowi publicznemu nienależną korzyść;</a:t>
                      </a:r>
                    </a:p>
                    <a:p>
                      <a:pPr marL="288290" indent="-144145" algn="just">
                        <a:spcAft>
                          <a:spcPts val="0"/>
                        </a:spcAft>
                      </a:pPr>
                      <a:r>
                        <a:rPr lang="pl-PL" sz="1100" dirty="0">
                          <a:effectLst/>
                        </a:rPr>
                        <a:t>b)	istotna zmiana wpływająca na charakter operacji, jej cele lub warunki wdrażania, mogąca doprowadzić do naruszenia pierwotnych celów operacji.</a:t>
                      </a:r>
                    </a:p>
                    <a:p>
                      <a:pPr algn="just">
                        <a:spcAft>
                          <a:spcPts val="0"/>
                        </a:spcAft>
                      </a:pPr>
                      <a:r>
                        <a:rPr lang="pl-PL" sz="1100" dirty="0">
                          <a:effectLst/>
                        </a:rPr>
                        <a:t>Ocena na podstawie informacji zawartych we wniosku o dofinansowanie oraz załącznikach.</a:t>
                      </a:r>
                      <a:endParaRPr lang="pl-PL"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tc>
                  <a:txBody>
                    <a:bodyPr/>
                    <a:lstStyle/>
                    <a:p>
                      <a:pPr>
                        <a:spcAft>
                          <a:spcPts val="0"/>
                        </a:spcAft>
                      </a:pPr>
                      <a:r>
                        <a:rPr lang="pl-PL" sz="1100" dirty="0">
                          <a:effectLst/>
                        </a:rPr>
                        <a:t>0/1 pkt</a:t>
                      </a:r>
                    </a:p>
                    <a:p>
                      <a:pPr>
                        <a:spcAft>
                          <a:spcPts val="0"/>
                        </a:spcAft>
                      </a:pPr>
                      <a:r>
                        <a:rPr lang="pl-PL" sz="1100" dirty="0">
                          <a:effectLst/>
                        </a:rPr>
                        <a:t> </a:t>
                      </a:r>
                    </a:p>
                    <a:p>
                      <a:pPr>
                        <a:spcAft>
                          <a:spcPts val="0"/>
                        </a:spcAft>
                      </a:pPr>
                      <a:r>
                        <a:rPr lang="pl-PL" sz="1100" dirty="0">
                          <a:effectLst/>
                        </a:rPr>
                        <a:t>0 pkt. – nie zapewniono poprawności analizy finansowej i ekonomicznej;</a:t>
                      </a:r>
                    </a:p>
                    <a:p>
                      <a:pPr>
                        <a:spcAft>
                          <a:spcPts val="0"/>
                        </a:spcAft>
                      </a:pPr>
                      <a:r>
                        <a:rPr lang="pl-PL" sz="1100" dirty="0">
                          <a:effectLst/>
                        </a:rPr>
                        <a:t> </a:t>
                      </a:r>
                    </a:p>
                    <a:p>
                      <a:pPr>
                        <a:spcAft>
                          <a:spcPts val="0"/>
                        </a:spcAft>
                      </a:pPr>
                      <a:r>
                        <a:rPr lang="pl-PL" sz="1100" dirty="0">
                          <a:effectLst/>
                        </a:rPr>
                        <a:t>1 pkt – zapewniono poprawność analizy finansowej i ekonomicznej.</a:t>
                      </a:r>
                    </a:p>
                    <a:p>
                      <a:pPr>
                        <a:spcAft>
                          <a:spcPts val="0"/>
                        </a:spcAft>
                      </a:pPr>
                      <a:r>
                        <a:rPr lang="pl-PL" sz="1100" dirty="0">
                          <a:effectLst/>
                        </a:rPr>
                        <a:t> </a:t>
                      </a:r>
                    </a:p>
                    <a:p>
                      <a:pPr>
                        <a:spcAft>
                          <a:spcPts val="0"/>
                        </a:spcAft>
                      </a:pPr>
                      <a:r>
                        <a:rPr lang="pl-PL" sz="1100" dirty="0">
                          <a:effectLst/>
                        </a:rPr>
                        <a:t>Aby uzyskać 1 pkt w ramach kryterium należy spełnić wszystkie wymagania.</a:t>
                      </a:r>
                      <a:endParaRPr lang="pl-PL"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306" marR="28306" marT="0" marB="0"/>
                </a:tc>
                <a:extLst>
                  <a:ext uri="{0D108BD9-81ED-4DB2-BD59-A6C34878D82A}">
                    <a16:rowId xmlns:a16="http://schemas.microsoft.com/office/drawing/2014/main" val="1557286103"/>
                  </a:ext>
                </a:extLst>
              </a:tr>
            </a:tbl>
          </a:graphicData>
        </a:graphic>
      </p:graphicFrame>
      <p:pic>
        <p:nvPicPr>
          <p:cNvPr id="2" name="Obraz 1">
            <a:extLst>
              <a:ext uri="{FF2B5EF4-FFF2-40B4-BE49-F238E27FC236}">
                <a16:creationId xmlns:a16="http://schemas.microsoft.com/office/drawing/2014/main" id="{14D7F1E5-88A2-9557-AB44-F216DDA875ED}"/>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8480630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6FACC1-2E1C-7635-6D2D-CBD91C1F9BA5}"/>
              </a:ext>
            </a:extLst>
          </p:cNvPr>
          <p:cNvSpPr>
            <a:spLocks noGrp="1"/>
          </p:cNvSpPr>
          <p:nvPr>
            <p:ph type="title"/>
          </p:nvPr>
        </p:nvSpPr>
        <p:spPr>
          <a:xfrm>
            <a:off x="1607319" y="291770"/>
            <a:ext cx="8640763" cy="467419"/>
          </a:xfrm>
        </p:spPr>
        <p:txBody>
          <a:bodyPr/>
          <a:lstStyle/>
          <a:p>
            <a:pPr algn="just"/>
            <a:r>
              <a:rPr lang="pl-PL" dirty="0"/>
              <a:t>IV. KRYTERIA OCENY PROJEKTU – c.d.</a:t>
            </a:r>
          </a:p>
        </p:txBody>
      </p:sp>
      <p:sp>
        <p:nvSpPr>
          <p:cNvPr id="4" name="Symbol zastępczy numeru slajdu 3">
            <a:extLst>
              <a:ext uri="{FF2B5EF4-FFF2-40B4-BE49-F238E27FC236}">
                <a16:creationId xmlns:a16="http://schemas.microsoft.com/office/drawing/2014/main" id="{7959270C-5C5F-7B42-F706-AAAE3C2CDFA1}"/>
              </a:ext>
            </a:extLst>
          </p:cNvPr>
          <p:cNvSpPr>
            <a:spLocks noGrp="1"/>
          </p:cNvSpPr>
          <p:nvPr>
            <p:ph type="sldNum" sz="quarter" idx="10"/>
          </p:nvPr>
        </p:nvSpPr>
        <p:spPr/>
        <p:txBody>
          <a:bodyPr/>
          <a:lstStyle/>
          <a:p>
            <a:pPr>
              <a:defRPr/>
            </a:pPr>
            <a:fld id="{88E6BE7B-80CB-4926-B646-E23E8BCBFE23}" type="slidenum">
              <a:rPr lang="pl-PL" altLang="pl-PL" smtClean="0"/>
              <a:pPr>
                <a:defRPr/>
              </a:pPr>
              <a:t>31</a:t>
            </a:fld>
            <a:endParaRPr lang="pl-PL" altLang="pl-PL"/>
          </a:p>
        </p:txBody>
      </p:sp>
      <p:sp>
        <p:nvSpPr>
          <p:cNvPr id="3" name="Symbol zastępczy zawartości 2">
            <a:extLst>
              <a:ext uri="{FF2B5EF4-FFF2-40B4-BE49-F238E27FC236}">
                <a16:creationId xmlns:a16="http://schemas.microsoft.com/office/drawing/2014/main" id="{D7FF6EAD-FCE5-D860-A62D-E26076123EA5}"/>
              </a:ext>
            </a:extLst>
          </p:cNvPr>
          <p:cNvSpPr>
            <a:spLocks noGrp="1"/>
          </p:cNvSpPr>
          <p:nvPr>
            <p:ph idx="1"/>
          </p:nvPr>
        </p:nvSpPr>
        <p:spPr>
          <a:xfrm>
            <a:off x="1751335" y="895025"/>
            <a:ext cx="10657184" cy="5544616"/>
          </a:xfrm>
        </p:spPr>
        <p:txBody>
          <a:bodyPr/>
          <a:lstStyle/>
          <a:p>
            <a:pPr marL="0" indent="0" algn="just">
              <a:buNone/>
            </a:pPr>
            <a:endParaRPr lang="pl-PL" dirty="0"/>
          </a:p>
          <a:p>
            <a:pPr marL="0" indent="0" algn="just">
              <a:buNone/>
            </a:pPr>
            <a:r>
              <a:rPr lang="pl-PL" dirty="0"/>
              <a:t>Porównanie kryteriów merytoryczne II stopnia obowiązujących w perspektywie finansowej 2014-2020 z obowiązującymi w perspektywie finansowej 2021-2027:</a:t>
            </a:r>
          </a:p>
          <a:p>
            <a:pPr>
              <a:buFontTx/>
              <a:buChar char="-"/>
            </a:pPr>
            <a:endParaRPr lang="pl-PL" dirty="0"/>
          </a:p>
          <a:p>
            <a:pPr marL="0" indent="0">
              <a:buNone/>
            </a:pPr>
            <a:endParaRPr lang="pl-PL" dirty="0"/>
          </a:p>
        </p:txBody>
      </p:sp>
      <p:graphicFrame>
        <p:nvGraphicFramePr>
          <p:cNvPr id="5" name="Tabela 4"/>
          <p:cNvGraphicFramePr>
            <a:graphicFrameLocks noGrp="1"/>
          </p:cNvGraphicFramePr>
          <p:nvPr>
            <p:extLst>
              <p:ext uri="{D42A27DB-BD31-4B8C-83A1-F6EECF244321}">
                <p14:modId xmlns:p14="http://schemas.microsoft.com/office/powerpoint/2010/main" val="3807474317"/>
              </p:ext>
            </p:extLst>
          </p:nvPr>
        </p:nvGraphicFramePr>
        <p:xfrm>
          <a:off x="1679328" y="2411685"/>
          <a:ext cx="10009112" cy="3384374"/>
        </p:xfrm>
        <a:graphic>
          <a:graphicData uri="http://schemas.openxmlformats.org/drawingml/2006/table">
            <a:tbl>
              <a:tblPr firstRow="1" firstCol="1" bandRow="1">
                <a:tableStyleId>{00A15C55-8517-42AA-B614-E9B94910E393}</a:tableStyleId>
              </a:tblPr>
              <a:tblGrid>
                <a:gridCol w="5331101">
                  <a:extLst>
                    <a:ext uri="{9D8B030D-6E8A-4147-A177-3AD203B41FA5}">
                      <a16:colId xmlns:a16="http://schemas.microsoft.com/office/drawing/2014/main" val="20000"/>
                    </a:ext>
                  </a:extLst>
                </a:gridCol>
                <a:gridCol w="4678011">
                  <a:extLst>
                    <a:ext uri="{9D8B030D-6E8A-4147-A177-3AD203B41FA5}">
                      <a16:colId xmlns:a16="http://schemas.microsoft.com/office/drawing/2014/main" val="20001"/>
                    </a:ext>
                  </a:extLst>
                </a:gridCol>
              </a:tblGrid>
              <a:tr h="278032">
                <a:tc gridSpan="2">
                  <a:txBody>
                    <a:bodyPr/>
                    <a:lstStyle/>
                    <a:p>
                      <a:pPr algn="ctr">
                        <a:lnSpc>
                          <a:spcPct val="107000"/>
                        </a:lnSpc>
                        <a:spcAft>
                          <a:spcPts val="0"/>
                        </a:spcAft>
                      </a:pPr>
                      <a:r>
                        <a:rPr lang="pl-PL" sz="1400" dirty="0">
                          <a:effectLst/>
                        </a:rPr>
                        <a:t>Kryteria merytoryczne II stopnia perspektywie finansowej</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pl-PL"/>
                    </a:p>
                  </a:txBody>
                  <a:tcPr/>
                </a:tc>
                <a:extLst>
                  <a:ext uri="{0D108BD9-81ED-4DB2-BD59-A6C34878D82A}">
                    <a16:rowId xmlns:a16="http://schemas.microsoft.com/office/drawing/2014/main" val="10000"/>
                  </a:ext>
                </a:extLst>
              </a:tr>
              <a:tr h="278032">
                <a:tc>
                  <a:txBody>
                    <a:bodyPr/>
                    <a:lstStyle/>
                    <a:p>
                      <a:pPr algn="ctr">
                        <a:lnSpc>
                          <a:spcPct val="107000"/>
                        </a:lnSpc>
                        <a:spcAft>
                          <a:spcPts val="0"/>
                        </a:spcAft>
                      </a:pPr>
                      <a:r>
                        <a:rPr lang="pl-PL" sz="1400" dirty="0">
                          <a:effectLst/>
                        </a:rPr>
                        <a:t>2014-2020</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pl-PL" sz="1400" dirty="0">
                          <a:effectLst/>
                        </a:rPr>
                        <a:t>2021-2027</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620733">
                <a:tc>
                  <a:txBody>
                    <a:bodyPr/>
                    <a:lstStyle/>
                    <a:p>
                      <a:pPr marL="342900" lvl="0" indent="-342900" algn="just">
                        <a:lnSpc>
                          <a:spcPct val="107000"/>
                        </a:lnSpc>
                        <a:spcAft>
                          <a:spcPts val="0"/>
                        </a:spcAft>
                        <a:buFont typeface="Symbol" panose="05050102010706020507" pitchFamily="18" charset="2"/>
                        <a:buChar char=""/>
                      </a:pPr>
                      <a:r>
                        <a:rPr lang="pl-PL" sz="1400" dirty="0">
                          <a:effectLst/>
                        </a:rPr>
                        <a:t>poprawność analizy finansowej i ekonomicznej,</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Symbol" panose="05050102010706020507" pitchFamily="18" charset="2"/>
                        <a:buChar char=""/>
                      </a:pPr>
                      <a:r>
                        <a:rPr lang="pl-PL" sz="1400">
                          <a:effectLst/>
                        </a:rPr>
                        <a:t>poprawność analizy finansowej i ekonomicznej,</a:t>
                      </a:r>
                      <a:endParaRPr lang="pl-PL"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207577">
                <a:tc>
                  <a:txBody>
                    <a:bodyPr/>
                    <a:lstStyle/>
                    <a:p>
                      <a:pPr marL="342900" lvl="0" indent="-342900" algn="just">
                        <a:lnSpc>
                          <a:spcPct val="107000"/>
                        </a:lnSpc>
                        <a:spcAft>
                          <a:spcPts val="0"/>
                        </a:spcAft>
                        <a:buFont typeface="Symbol" panose="05050102010706020507" pitchFamily="18" charset="2"/>
                        <a:buChar char=""/>
                      </a:pPr>
                      <a:r>
                        <a:rPr lang="pl-PL" sz="1400" dirty="0">
                          <a:effectLst/>
                        </a:rPr>
                        <a:t>wykonalność finansowa projektu (sytuacja finansowa potencjalnego beneficjenta/operatora/ wnioskodawcy nie zagraża realizacji i utrzymaniu rezultatów projektu, potwierdzone, wiarygodne źródła współfinansowania projektu co najmniej w okresie trwałości projektu)</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Symbol" panose="05050102010706020507" pitchFamily="18" charset="2"/>
                        <a:buChar char=""/>
                      </a:pPr>
                      <a:r>
                        <a:rPr lang="pl-PL" sz="1400" dirty="0">
                          <a:effectLst/>
                        </a:rPr>
                        <a:t>stabilność finansowa projektu, przy czym nadal obowiązuje potwierdzenie (udokumentowanie) wiarygodnych źródeł współfinansowania projektu.</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pic>
        <p:nvPicPr>
          <p:cNvPr id="6" name="Obraz 5">
            <a:extLst>
              <a:ext uri="{FF2B5EF4-FFF2-40B4-BE49-F238E27FC236}">
                <a16:creationId xmlns:a16="http://schemas.microsoft.com/office/drawing/2014/main" id="{EFA0F5BF-AF74-EDE7-D299-196126205679}"/>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588552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3CABD7-4E93-4148-9409-643FAD3B65A0}"/>
              </a:ext>
            </a:extLst>
          </p:cNvPr>
          <p:cNvSpPr>
            <a:spLocks noGrp="1"/>
          </p:cNvSpPr>
          <p:nvPr>
            <p:ph type="title"/>
          </p:nvPr>
        </p:nvSpPr>
        <p:spPr>
          <a:xfrm>
            <a:off x="1700866" y="310433"/>
            <a:ext cx="8927306" cy="575444"/>
          </a:xfrm>
        </p:spPr>
        <p:txBody>
          <a:bodyPr/>
          <a:lstStyle/>
          <a:p>
            <a:pPr marL="446088" indent="-446088"/>
            <a:r>
              <a:rPr lang="pl-PL" dirty="0"/>
              <a:t>V.	ZABEZPIECZENIE ZWROTU ŚRODKÓW</a:t>
            </a:r>
          </a:p>
        </p:txBody>
      </p:sp>
      <p:sp>
        <p:nvSpPr>
          <p:cNvPr id="3" name="Symbol zastępczy zawartości 2">
            <a:extLst>
              <a:ext uri="{FF2B5EF4-FFF2-40B4-BE49-F238E27FC236}">
                <a16:creationId xmlns:a16="http://schemas.microsoft.com/office/drawing/2014/main" id="{C8BE6F5E-AF3D-96D7-E2B8-964FD88FFE3D}"/>
              </a:ext>
            </a:extLst>
          </p:cNvPr>
          <p:cNvSpPr>
            <a:spLocks noGrp="1"/>
          </p:cNvSpPr>
          <p:nvPr>
            <p:ph idx="1"/>
          </p:nvPr>
        </p:nvSpPr>
        <p:spPr>
          <a:xfrm>
            <a:off x="1821445" y="1187846"/>
            <a:ext cx="10659081" cy="5183982"/>
          </a:xfrm>
        </p:spPr>
        <p:txBody>
          <a:bodyPr/>
          <a:lstStyle/>
          <a:p>
            <a:pPr algn="just">
              <a:buFont typeface="Wingdings" panose="05000000000000000000" pitchFamily="2" charset="2"/>
              <a:buChar char="Ø"/>
            </a:pPr>
            <a:r>
              <a:rPr lang="pl-PL" b="1" u="sng" dirty="0">
                <a:solidFill>
                  <a:schemeClr val="tx2">
                    <a:lumMod val="75000"/>
                  </a:schemeClr>
                </a:solidFill>
              </a:rPr>
              <a:t>FENX.01.02, FENX.02.04</a:t>
            </a:r>
            <a:r>
              <a:rPr lang="pl-PL" dirty="0"/>
              <a:t> - zgodnie ze wzorem umowy dofinansowania (§24 i §25):</a:t>
            </a:r>
          </a:p>
          <a:p>
            <a:pPr marL="342900" indent="-342900" algn="just">
              <a:spcBef>
                <a:spcPts val="600"/>
              </a:spcBef>
              <a:buFont typeface="+mj-lt"/>
              <a:buAutoNum type="alphaLcParenR"/>
            </a:pPr>
            <a:r>
              <a:rPr lang="pl-PL" dirty="0"/>
              <a:t>warunkiem przekazania dofinansowania jest ustanowienie przez Beneficjenta zabezpieczenia należytego wykonania zobowiązań wynikających z Umowy, z zastrzeżeniem, że:</a:t>
            </a:r>
          </a:p>
          <a:p>
            <a:pPr marL="533400" indent="-261938" algn="just">
              <a:spcBef>
                <a:spcPts val="600"/>
              </a:spcBef>
              <a:buFont typeface="Wingdings" panose="05000000000000000000" pitchFamily="2" charset="2"/>
              <a:buChar char="v"/>
            </a:pPr>
            <a:r>
              <a:rPr lang="pl-PL" dirty="0"/>
              <a:t>zabezpieczenie nie dotyczy jednostek sektora finansów publicznych,</a:t>
            </a:r>
          </a:p>
          <a:p>
            <a:pPr marL="533400" algn="just">
              <a:spcBef>
                <a:spcPts val="600"/>
              </a:spcBef>
              <a:buFont typeface="Wingdings" panose="05000000000000000000" pitchFamily="2" charset="2"/>
              <a:buChar char="v"/>
            </a:pPr>
            <a:r>
              <a:rPr lang="pl-PL" dirty="0"/>
              <a:t>forma zabezpieczenia zostanie wskazana przez Instytucję Wdrażającą po uzgodnieniu z Beneficjentem (po przeprowadzonej ocenie finansowej wniosku)</a:t>
            </a:r>
          </a:p>
          <a:p>
            <a:pPr marL="342900" indent="-342900" algn="just">
              <a:spcBef>
                <a:spcPts val="600"/>
              </a:spcBef>
              <a:buFont typeface="+mj-lt"/>
              <a:buAutoNum type="alphaLcParenR" startAt="2"/>
            </a:pPr>
            <a:r>
              <a:rPr lang="pl-PL" dirty="0"/>
              <a:t>podstawową formą zabezpieczenia jest weksel in blanco (nie na zlecenie lub równoważny),</a:t>
            </a:r>
          </a:p>
          <a:p>
            <a:pPr marL="342900" indent="-342900" algn="just">
              <a:spcBef>
                <a:spcPts val="600"/>
              </a:spcBef>
              <a:buFont typeface="+mj-lt"/>
              <a:buAutoNum type="alphaLcParenR" startAt="2"/>
            </a:pPr>
            <a:r>
              <a:rPr lang="pl-PL" dirty="0"/>
              <a:t>dla beneficjentów, których sytuacja finansowa może stanowić zagrożenie dla bezpieczeństwa przekazanych środków publicznych, Instytucja Wdrażająca może żądać przedstawienia weksla in blanco z poręczeniem wekslowym (awal),</a:t>
            </a:r>
          </a:p>
          <a:p>
            <a:pPr marL="342900" indent="-342900" algn="just">
              <a:spcBef>
                <a:spcPts val="600"/>
              </a:spcBef>
              <a:buFont typeface="+mj-lt"/>
              <a:buAutoNum type="alphaLcParenR" startAt="2"/>
            </a:pPr>
            <a:r>
              <a:rPr lang="pl-PL" dirty="0"/>
              <a:t>w szczególnie uzasadnionych przypadkach, uzależnionych od wyników analizy sytuacji finansowej Beneficjenta, Instytucja Wdrażająca może żądać innych form zabezpieczenia dozwolonych prawem polskim.</a:t>
            </a:r>
          </a:p>
          <a:p>
            <a:pPr marL="0" indent="0">
              <a:buNone/>
            </a:pPr>
            <a:endParaRPr lang="pl-PL" dirty="0"/>
          </a:p>
        </p:txBody>
      </p:sp>
      <p:sp>
        <p:nvSpPr>
          <p:cNvPr id="4" name="Symbol zastępczy numeru slajdu 3">
            <a:extLst>
              <a:ext uri="{FF2B5EF4-FFF2-40B4-BE49-F238E27FC236}">
                <a16:creationId xmlns:a16="http://schemas.microsoft.com/office/drawing/2014/main" id="{A4A239AB-F951-6F08-DA4C-3F860BFACD07}"/>
              </a:ext>
            </a:extLst>
          </p:cNvPr>
          <p:cNvSpPr>
            <a:spLocks noGrp="1"/>
          </p:cNvSpPr>
          <p:nvPr>
            <p:ph type="sldNum" sz="quarter" idx="10"/>
          </p:nvPr>
        </p:nvSpPr>
        <p:spPr/>
        <p:txBody>
          <a:bodyPr/>
          <a:lstStyle/>
          <a:p>
            <a:pPr>
              <a:defRPr/>
            </a:pPr>
            <a:fld id="{88E6BE7B-80CB-4926-B646-E23E8BCBFE23}" type="slidenum">
              <a:rPr lang="pl-PL" altLang="pl-PL" smtClean="0"/>
              <a:pPr>
                <a:defRPr/>
              </a:pPr>
              <a:t>32</a:t>
            </a:fld>
            <a:endParaRPr lang="pl-PL" altLang="pl-PL"/>
          </a:p>
        </p:txBody>
      </p:sp>
      <p:pic>
        <p:nvPicPr>
          <p:cNvPr id="5" name="Obraz 4">
            <a:extLst>
              <a:ext uri="{FF2B5EF4-FFF2-40B4-BE49-F238E27FC236}">
                <a16:creationId xmlns:a16="http://schemas.microsoft.com/office/drawing/2014/main" id="{9749BEAC-B9C3-D602-92F1-C7966D622D70}"/>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15165550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07319" y="396651"/>
            <a:ext cx="8640763" cy="503460"/>
          </a:xfrm>
        </p:spPr>
        <p:txBody>
          <a:bodyPr/>
          <a:lstStyle/>
          <a:p>
            <a:pPr marL="446088" indent="-446088"/>
            <a:r>
              <a:rPr lang="pl-PL" dirty="0"/>
              <a:t>V.	ZABEZPIECZENIE ZWROTU ŚRODKÓW – c.d.</a:t>
            </a:r>
          </a:p>
        </p:txBody>
      </p:sp>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pPr>
                <a:defRPr/>
              </a:pPr>
              <a:t>33</a:t>
            </a:fld>
            <a:endParaRPr lang="pl-PL" altLang="pl-PL"/>
          </a:p>
        </p:txBody>
      </p:sp>
      <p:sp>
        <p:nvSpPr>
          <p:cNvPr id="5" name="Symbol zastępczy zawartości 2">
            <a:extLst>
              <a:ext uri="{FF2B5EF4-FFF2-40B4-BE49-F238E27FC236}">
                <a16:creationId xmlns:a16="http://schemas.microsoft.com/office/drawing/2014/main" id="{C8BE6F5E-AF3D-96D7-E2B8-964FD88FFE3D}"/>
              </a:ext>
            </a:extLst>
          </p:cNvPr>
          <p:cNvSpPr>
            <a:spLocks noGrp="1"/>
          </p:cNvSpPr>
          <p:nvPr>
            <p:ph idx="1"/>
          </p:nvPr>
        </p:nvSpPr>
        <p:spPr>
          <a:xfrm>
            <a:off x="1823343" y="1259680"/>
            <a:ext cx="10657184" cy="5040313"/>
          </a:xfrm>
        </p:spPr>
        <p:txBody>
          <a:bodyPr/>
          <a:lstStyle/>
          <a:p>
            <a:pPr>
              <a:buFont typeface="Wingdings" panose="05000000000000000000" pitchFamily="2" charset="2"/>
              <a:buChar char="Ø"/>
            </a:pPr>
            <a:r>
              <a:rPr lang="pl-PL" b="1" u="sng" dirty="0">
                <a:solidFill>
                  <a:schemeClr val="tx2">
                    <a:lumMod val="75000"/>
                  </a:schemeClr>
                </a:solidFill>
              </a:rPr>
              <a:t>FEPW.02.02</a:t>
            </a:r>
            <a:r>
              <a:rPr lang="pl-PL" dirty="0"/>
              <a:t> - zgodnie ze wzorem umowy dofinansowania (§17):</a:t>
            </a:r>
          </a:p>
          <a:p>
            <a:pPr marL="342900" indent="-342900" algn="just">
              <a:spcBef>
                <a:spcPts val="600"/>
              </a:spcBef>
              <a:buFont typeface="+mj-lt"/>
              <a:buAutoNum type="alphaLcParenR"/>
            </a:pPr>
            <a:r>
              <a:rPr lang="pl-PL" dirty="0"/>
              <a:t>warunkiem przekazania dofinansowania jest ustanowienie przez Beneficjenta zabezpieczenia należytego wykonania zobowiązań wynikających z Umowy, z zastrzeżeniem, że zabezpieczenie nie dotyczy jednostek sektora finansów publicznych oraz fundacji, której jedynym fundatorem jest Skarb Państwa, a także Bank Gospodarstwa Krajowego, zgodnie z art. 206 ust. 4 ustawy o finansach publicznych,</a:t>
            </a:r>
          </a:p>
          <a:p>
            <a:pPr marL="342900" indent="-342900" algn="just">
              <a:spcBef>
                <a:spcPts val="600"/>
              </a:spcBef>
              <a:buFont typeface="+mj-lt"/>
              <a:buAutoNum type="alphaLcParenR"/>
            </a:pPr>
            <a:r>
              <a:rPr lang="pl-PL" dirty="0"/>
              <a:t>zabezpieczenie jest ustanawiane na okres realizacji Projektu oraz na okres trwałości,</a:t>
            </a:r>
          </a:p>
          <a:p>
            <a:pPr marL="342900" indent="-342900" algn="just">
              <a:spcBef>
                <a:spcPts val="600"/>
              </a:spcBef>
              <a:buFont typeface="+mj-lt"/>
              <a:buAutoNum type="alphaLcParenR" startAt="2"/>
            </a:pPr>
            <a:r>
              <a:rPr lang="pl-PL" dirty="0"/>
              <a:t>podstawową formą zabezpieczenia jest weksel in blanco (nie na zlecenie lub równoważny),</a:t>
            </a:r>
          </a:p>
          <a:p>
            <a:pPr marL="342900" indent="-342900" algn="just">
              <a:spcBef>
                <a:spcPts val="600"/>
              </a:spcBef>
              <a:buFont typeface="+mj-lt"/>
              <a:buAutoNum type="alphaLcParenR" startAt="2"/>
            </a:pPr>
            <a:r>
              <a:rPr lang="pl-PL" dirty="0"/>
              <a:t>w zależności od typu beneficjenta i ryzykowności projektu możliwe jest żądanie dodatkowych zabezpieczeń, co będzie ustalane z Instytucją Pośredniczącą przed każdym naborem konkurencyjnym/ przed podpisaniem umów o dofinansowanie .</a:t>
            </a:r>
          </a:p>
          <a:p>
            <a:pPr marL="0" indent="0">
              <a:buNone/>
            </a:pPr>
            <a:endParaRPr lang="pl-PL" dirty="0"/>
          </a:p>
        </p:txBody>
      </p:sp>
      <p:pic>
        <p:nvPicPr>
          <p:cNvPr id="3" name="Obraz 2">
            <a:extLst>
              <a:ext uri="{FF2B5EF4-FFF2-40B4-BE49-F238E27FC236}">
                <a16:creationId xmlns:a16="http://schemas.microsoft.com/office/drawing/2014/main" id="{A555E3C2-879E-1715-0FF3-439F7D538E82}"/>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6584461"/>
            <a:ext cx="10066237" cy="1065532"/>
          </a:xfrm>
          <a:prstGeom prst="rect">
            <a:avLst/>
          </a:prstGeom>
        </p:spPr>
      </p:pic>
    </p:spTree>
    <p:extLst>
      <p:ext uri="{BB962C8B-B14F-4D97-AF65-F5344CB8AC3E}">
        <p14:creationId xmlns:p14="http://schemas.microsoft.com/office/powerpoint/2010/main" val="3592239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F41CC9D9-3570-F1F5-ECF3-011D40614160}"/>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373982" y="7308229"/>
            <a:ext cx="10962529" cy="2514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Tytuł 1">
            <a:extLst>
              <a:ext uri="{FF2B5EF4-FFF2-40B4-BE49-F238E27FC236}">
                <a16:creationId xmlns:a16="http://schemas.microsoft.com/office/drawing/2014/main" id="{E0154476-4BD8-A016-5EEC-16102C191281}"/>
              </a:ext>
            </a:extLst>
          </p:cNvPr>
          <p:cNvSpPr txBox="1">
            <a:spLocks noGrp="1"/>
          </p:cNvSpPr>
          <p:nvPr>
            <p:ph type="title" idx="4294967295"/>
          </p:nvPr>
        </p:nvSpPr>
        <p:spPr>
          <a:xfrm>
            <a:off x="2027522" y="5105238"/>
            <a:ext cx="9433048" cy="55351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a:lstStyle>
          <a:p>
            <a:pPr algn="ctr">
              <a:defRPr/>
            </a:pPr>
            <a:r>
              <a:rPr lang="pl-PL" altLang="pl-PL" sz="3200" dirty="0">
                <a:solidFill>
                  <a:srgbClr val="002073"/>
                </a:solidFill>
                <a:latin typeface="Open Sans" panose="020B0806030504020204" pitchFamily="34" charset="0"/>
                <a:cs typeface="Open Sans" panose="020B0806030504020204" pitchFamily="34" charset="0"/>
              </a:rPr>
              <a:t>Dziękujemy za uwagę.</a:t>
            </a:r>
            <a:endParaRPr lang="pl-PL" altLang="pl-PL" sz="1800" b="0" dirty="0">
              <a:solidFill>
                <a:srgbClr val="002073"/>
              </a:solidFill>
              <a:latin typeface="Open Sans" panose="020B0806030504020204" pitchFamily="34" charset="0"/>
              <a:cs typeface="Open Sans" panose="020B0806030504020204" pitchFamily="34" charset="0"/>
            </a:endParaRPr>
          </a:p>
        </p:txBody>
      </p:sp>
      <p:sp>
        <p:nvSpPr>
          <p:cNvPr id="5" name="Tytuł 1">
            <a:extLst>
              <a:ext uri="{FF2B5EF4-FFF2-40B4-BE49-F238E27FC236}">
                <a16:creationId xmlns:a16="http://schemas.microsoft.com/office/drawing/2014/main" id="{418E5255-1E55-91C6-5533-1D99C144A2B4}"/>
              </a:ext>
            </a:extLst>
          </p:cNvPr>
          <p:cNvSpPr txBox="1">
            <a:spLocks/>
          </p:cNvSpPr>
          <p:nvPr/>
        </p:nvSpPr>
        <p:spPr bwMode="auto">
          <a:xfrm>
            <a:off x="2003363" y="5629492"/>
            <a:ext cx="9433048" cy="1030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06475" rtl="0" eaLnBrk="0" fontAlgn="base" hangingPunct="0">
              <a:lnSpc>
                <a:spcPts val="3600"/>
              </a:lnSpc>
              <a:spcBef>
                <a:spcPct val="0"/>
              </a:spcBef>
              <a:spcAft>
                <a:spcPct val="0"/>
              </a:spcAft>
              <a:defRPr sz="2800" b="1" kern="1200">
                <a:solidFill>
                  <a:schemeClr val="tx2"/>
                </a:solidFill>
                <a:latin typeface="Open Sans" pitchFamily="2" charset="0"/>
                <a:ea typeface="Open Sans" pitchFamily="2" charset="0"/>
                <a:cs typeface="Open Sans" pitchFamily="2" charset="0"/>
              </a:defRPr>
            </a:lvl1pPr>
            <a:lvl2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algn="l" defTabSz="1006475" rtl="0" eaLnBrk="0" fontAlgn="base" hangingPunct="0">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5pPr>
            <a:lvl6pPr marL="4572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6pPr>
            <a:lvl7pPr marL="9144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7pPr>
            <a:lvl8pPr marL="13716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8pPr>
            <a:lvl9pPr marL="1828800" algn="l" defTabSz="1006475" rtl="0" fontAlgn="base">
              <a:lnSpc>
                <a:spcPts val="3600"/>
              </a:lnSpc>
              <a:spcBef>
                <a:spcPct val="0"/>
              </a:spcBef>
              <a:spcAft>
                <a:spcPct val="0"/>
              </a:spcAft>
              <a:defRPr sz="2800" b="1">
                <a:solidFill>
                  <a:schemeClr val="tx2"/>
                </a:solidFill>
                <a:latin typeface="Open Sans" panose="020B0606030504020204" pitchFamily="34" charset="0"/>
                <a:ea typeface="Open Sans" panose="020B0606030504020204" pitchFamily="34" charset="0"/>
                <a:cs typeface="Open Sans" panose="020B0606030504020204" pitchFamily="34" charset="0"/>
              </a:defRPr>
            </a:lvl9pPr>
          </a:lstStyle>
          <a:p>
            <a:pPr algn="ctr" eaLnBrk="1" hangingPunct="1">
              <a:lnSpc>
                <a:spcPts val="3000"/>
              </a:lnSpc>
            </a:pPr>
            <a:r>
              <a:rPr lang="pl-PL" altLang="pl-PL" sz="1400" b="0" dirty="0">
                <a:latin typeface="Open Sans" panose="020B0806030504020204" pitchFamily="34" charset="0"/>
                <a:cs typeface="Open Sans" panose="020B0806030504020204" pitchFamily="34" charset="0"/>
              </a:rPr>
              <a:t>Zapraszamy na stronę:</a:t>
            </a:r>
          </a:p>
          <a:p>
            <a:pPr algn="ctr" eaLnBrk="1" hangingPunct="1">
              <a:lnSpc>
                <a:spcPts val="3000"/>
              </a:lnSpc>
            </a:pPr>
            <a:r>
              <a:rPr lang="pl-PL" altLang="pl-PL" sz="1400" b="0" u="sng" dirty="0">
                <a:latin typeface="Open Sans" panose="020B0806030504020204" pitchFamily="34" charset="0"/>
                <a:cs typeface="Open Sans" panose="020B0806030504020204" pitchFamily="34" charset="0"/>
              </a:rPr>
              <a:t>https://www.gov.pl/web/nfosigw/fundusze-europejskie-na-infrastrukturę-klimat-i-srodowisko</a:t>
            </a:r>
          </a:p>
        </p:txBody>
      </p:sp>
      <p:pic>
        <p:nvPicPr>
          <p:cNvPr id="3" name="Obraz 2" descr="Widok na Beskid Wyspowy o zachodzie słońca, wiosna, zamglona dolina.">
            <a:extLst>
              <a:ext uri="{FF2B5EF4-FFF2-40B4-BE49-F238E27FC236}">
                <a16:creationId xmlns:a16="http://schemas.microsoft.com/office/drawing/2014/main" id="{C66F2AF9-76CA-2738-5D23-AD94ADBFA46E}"/>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t="24669" b="19815"/>
          <a:stretch/>
        </p:blipFill>
        <p:spPr>
          <a:xfrm>
            <a:off x="0" y="747119"/>
            <a:ext cx="13439775" cy="4112838"/>
          </a:xfrm>
          <a:prstGeom prst="rect">
            <a:avLst/>
          </a:prstGeom>
        </p:spPr>
      </p:pic>
      <p:sp>
        <p:nvSpPr>
          <p:cNvPr id="9" name="Prostokąt 8">
            <a:extLst>
              <a:ext uri="{FF2B5EF4-FFF2-40B4-BE49-F238E27FC236}">
                <a16:creationId xmlns:a16="http://schemas.microsoft.com/office/drawing/2014/main" id="{99454A39-630E-FAC1-D205-AE6A4D1A2519}"/>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1" y="747120"/>
            <a:ext cx="8695680" cy="2078151"/>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0" name="Obraz 9" descr="Fundusze Europejskie">
            <a:extLst>
              <a:ext uri="{FF2B5EF4-FFF2-40B4-BE49-F238E27FC236}">
                <a16:creationId xmlns:a16="http://schemas.microsoft.com/office/drawing/2014/main" id="{06A7F42B-C133-6E1D-E8B4-60FA3AE72A9E}"/>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2857242" y="1786461"/>
            <a:ext cx="5841575" cy="1076573"/>
          </a:xfrm>
          <a:prstGeom prst="rect">
            <a:avLst/>
          </a:prstGeom>
        </p:spPr>
      </p:pic>
      <p:pic>
        <p:nvPicPr>
          <p:cNvPr id="13" name="Obraz 12">
            <a:extLst>
              <a:ext uri="{FF2B5EF4-FFF2-40B4-BE49-F238E27FC236}">
                <a16:creationId xmlns:a16="http://schemas.microsoft.com/office/drawing/2014/main" id="{BCF89433-8C8B-9990-3FAB-ECD95AB05031}"/>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1686767" y="6334867"/>
            <a:ext cx="10066237" cy="10655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AC50133-2288-E3C1-DCB8-0FDDDD6BE15B}"/>
              </a:ext>
            </a:extLst>
          </p:cNvPr>
          <p:cNvSpPr>
            <a:spLocks noGrp="1"/>
          </p:cNvSpPr>
          <p:nvPr>
            <p:ph type="title"/>
          </p:nvPr>
        </p:nvSpPr>
        <p:spPr>
          <a:xfrm>
            <a:off x="2433262" y="539751"/>
            <a:ext cx="8640763" cy="756443"/>
          </a:xfrm>
        </p:spPr>
        <p:txBody>
          <a:bodyPr/>
          <a:lstStyle/>
          <a:p>
            <a:pPr marL="446400" indent="-360000"/>
            <a:r>
              <a:rPr lang="pl-PL" dirty="0"/>
              <a:t>I.	OBOWIĄZUJĄCE DOKUMENTY- c.d.</a:t>
            </a:r>
          </a:p>
        </p:txBody>
      </p:sp>
      <p:sp>
        <p:nvSpPr>
          <p:cNvPr id="3" name="Symbol zastępczy zawartości 2">
            <a:extLst>
              <a:ext uri="{FF2B5EF4-FFF2-40B4-BE49-F238E27FC236}">
                <a16:creationId xmlns:a16="http://schemas.microsoft.com/office/drawing/2014/main" id="{10CEC01A-8424-9679-0B70-1B31D4A14A87}"/>
              </a:ext>
            </a:extLst>
          </p:cNvPr>
          <p:cNvSpPr>
            <a:spLocks noGrp="1"/>
          </p:cNvSpPr>
          <p:nvPr>
            <p:ph idx="1"/>
          </p:nvPr>
        </p:nvSpPr>
        <p:spPr>
          <a:xfrm>
            <a:off x="1671201" y="1763613"/>
            <a:ext cx="10809325" cy="4464496"/>
          </a:xfrm>
        </p:spPr>
        <p:txBody>
          <a:bodyPr>
            <a:normAutofit/>
          </a:bodyPr>
          <a:lstStyle/>
          <a:p>
            <a:pPr algn="just">
              <a:buFont typeface="Wingdings" panose="05000000000000000000" pitchFamily="2" charset="2"/>
              <a:buChar char="Ø"/>
            </a:pPr>
            <a:r>
              <a:rPr lang="pl-PL" sz="2000" b="1" i="1" dirty="0">
                <a:latin typeface="Open Sans" panose="020B0606030504020204" pitchFamily="34" charset="0"/>
                <a:ea typeface="Open Sans" panose="020B0606030504020204" pitchFamily="34" charset="0"/>
                <a:cs typeface="Open Sans" panose="020B0606030504020204" pitchFamily="34" charset="0"/>
              </a:rPr>
              <a:t>„Wytyczne dotyczące stosowania jednolitych wskaźników makroekonomicznych będących podstawą oszacowania skutków finansowych projektowanych ustaw” </a:t>
            </a:r>
            <a:r>
              <a:rPr lang="pl-PL" sz="2000" dirty="0">
                <a:latin typeface="Open Sans" panose="020B0606030504020204" pitchFamily="34" charset="0"/>
                <a:ea typeface="Open Sans" panose="020B0606030504020204" pitchFamily="34" charset="0"/>
                <a:cs typeface="Open Sans" panose="020B0606030504020204" pitchFamily="34" charset="0"/>
              </a:rPr>
              <a:t>(Minister Finansów, Warszawa,  dn. 3.10.2023 r. – dalej „</a:t>
            </a:r>
            <a:r>
              <a:rPr lang="pl-PL" sz="2000" b="1" dirty="0">
                <a:latin typeface="Open Sans" panose="020B0606030504020204" pitchFamily="34" charset="0"/>
                <a:ea typeface="Open Sans" panose="020B0606030504020204" pitchFamily="34" charset="0"/>
                <a:cs typeface="Open Sans" panose="020B0606030504020204" pitchFamily="34" charset="0"/>
              </a:rPr>
              <a:t>JWM</a:t>
            </a:r>
            <a:r>
              <a:rPr lang="pl-PL" sz="2000" dirty="0">
                <a:latin typeface="Open Sans" panose="020B0606030504020204" pitchFamily="34" charset="0"/>
                <a:ea typeface="Open Sans" panose="020B0606030504020204" pitchFamily="34" charset="0"/>
                <a:cs typeface="Open Sans" panose="020B0606030504020204" pitchFamily="34" charset="0"/>
              </a:rPr>
              <a:t>”), które należy wykorzystywać do sporządzania prognozy przepływów/projekcji finansowej.</a:t>
            </a:r>
          </a:p>
          <a:p>
            <a:pPr marL="0" indent="0" algn="just">
              <a:buNone/>
            </a:pPr>
            <a:endParaRPr lang="pl-PL" sz="2000" dirty="0">
              <a:latin typeface="Open Sans" panose="020B0606030504020204" pitchFamily="34" charset="0"/>
              <a:ea typeface="Open Sans" panose="020B0606030504020204" pitchFamily="34" charset="0"/>
              <a:cs typeface="Open Sans" panose="020B0606030504020204" pitchFamily="34" charset="0"/>
            </a:endParaRPr>
          </a:p>
          <a:p>
            <a:pPr marL="0" indent="0" algn="just">
              <a:buNone/>
            </a:pPr>
            <a:endParaRPr lang="pl-PL"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Symbol zastępczy numeru slajdu 3">
            <a:extLst>
              <a:ext uri="{FF2B5EF4-FFF2-40B4-BE49-F238E27FC236}">
                <a16:creationId xmlns:a16="http://schemas.microsoft.com/office/drawing/2014/main" id="{C4DEF5FE-E7D8-C8DC-69B7-67B6E7818478}"/>
              </a:ext>
            </a:extLst>
          </p:cNvPr>
          <p:cNvSpPr>
            <a:spLocks noGrp="1"/>
          </p:cNvSpPr>
          <p:nvPr>
            <p:ph type="sldNum" sz="quarter" idx="10"/>
          </p:nvPr>
        </p:nvSpPr>
        <p:spPr/>
        <p:txBody>
          <a:bodyPr/>
          <a:lstStyle/>
          <a:p>
            <a:pPr>
              <a:defRPr/>
            </a:pPr>
            <a:fld id="{88E6BE7B-80CB-4926-B646-E23E8BCBFE23}" type="slidenum">
              <a:rPr lang="pl-PL" altLang="pl-PL" smtClean="0"/>
              <a:pPr>
                <a:defRPr/>
              </a:pPr>
              <a:t>4</a:t>
            </a:fld>
            <a:endParaRPr lang="pl-PL" altLang="pl-PL"/>
          </a:p>
        </p:txBody>
      </p:sp>
      <p:sp>
        <p:nvSpPr>
          <p:cNvPr id="6" name="pole tekstowe 5">
            <a:extLst>
              <a:ext uri="{FF2B5EF4-FFF2-40B4-BE49-F238E27FC236}">
                <a16:creationId xmlns:a16="http://schemas.microsoft.com/office/drawing/2014/main" id="{13BFD3BB-1B77-77AD-4032-EB784767F1E0}"/>
              </a:ext>
            </a:extLst>
          </p:cNvPr>
          <p:cNvSpPr txBox="1"/>
          <p:nvPr/>
        </p:nvSpPr>
        <p:spPr>
          <a:xfrm>
            <a:off x="1463303" y="4355901"/>
            <a:ext cx="4392488" cy="954107"/>
          </a:xfrm>
          <a:custGeom>
            <a:avLst/>
            <a:gdLst>
              <a:gd name="connsiteX0" fmla="*/ 0 w 4392488"/>
              <a:gd name="connsiteY0" fmla="*/ 0 h 954107"/>
              <a:gd name="connsiteX1" fmla="*/ 461211 w 4392488"/>
              <a:gd name="connsiteY1" fmla="*/ 0 h 954107"/>
              <a:gd name="connsiteX2" fmla="*/ 966347 w 4392488"/>
              <a:gd name="connsiteY2" fmla="*/ 0 h 954107"/>
              <a:gd name="connsiteX3" fmla="*/ 1427559 w 4392488"/>
              <a:gd name="connsiteY3" fmla="*/ 0 h 954107"/>
              <a:gd name="connsiteX4" fmla="*/ 2020544 w 4392488"/>
              <a:gd name="connsiteY4" fmla="*/ 0 h 954107"/>
              <a:gd name="connsiteX5" fmla="*/ 2569605 w 4392488"/>
              <a:gd name="connsiteY5" fmla="*/ 0 h 954107"/>
              <a:gd name="connsiteX6" fmla="*/ 3118666 w 4392488"/>
              <a:gd name="connsiteY6" fmla="*/ 0 h 954107"/>
              <a:gd name="connsiteX7" fmla="*/ 3755577 w 4392488"/>
              <a:gd name="connsiteY7" fmla="*/ 0 h 954107"/>
              <a:gd name="connsiteX8" fmla="*/ 4392488 w 4392488"/>
              <a:gd name="connsiteY8" fmla="*/ 0 h 954107"/>
              <a:gd name="connsiteX9" fmla="*/ 4392488 w 4392488"/>
              <a:gd name="connsiteY9" fmla="*/ 448430 h 954107"/>
              <a:gd name="connsiteX10" fmla="*/ 4392488 w 4392488"/>
              <a:gd name="connsiteY10" fmla="*/ 954107 h 954107"/>
              <a:gd name="connsiteX11" fmla="*/ 3975202 w 4392488"/>
              <a:gd name="connsiteY11" fmla="*/ 954107 h 954107"/>
              <a:gd name="connsiteX12" fmla="*/ 3513990 w 4392488"/>
              <a:gd name="connsiteY12" fmla="*/ 954107 h 954107"/>
              <a:gd name="connsiteX13" fmla="*/ 2921005 w 4392488"/>
              <a:gd name="connsiteY13" fmla="*/ 954107 h 954107"/>
              <a:gd name="connsiteX14" fmla="*/ 2284094 w 4392488"/>
              <a:gd name="connsiteY14" fmla="*/ 954107 h 954107"/>
              <a:gd name="connsiteX15" fmla="*/ 1778958 w 4392488"/>
              <a:gd name="connsiteY15" fmla="*/ 954107 h 954107"/>
              <a:gd name="connsiteX16" fmla="*/ 1142047 w 4392488"/>
              <a:gd name="connsiteY16" fmla="*/ 954107 h 954107"/>
              <a:gd name="connsiteX17" fmla="*/ 680836 w 4392488"/>
              <a:gd name="connsiteY17" fmla="*/ 954107 h 954107"/>
              <a:gd name="connsiteX18" fmla="*/ 0 w 4392488"/>
              <a:gd name="connsiteY18" fmla="*/ 954107 h 954107"/>
              <a:gd name="connsiteX19" fmla="*/ 0 w 4392488"/>
              <a:gd name="connsiteY19" fmla="*/ 505677 h 954107"/>
              <a:gd name="connsiteX20" fmla="*/ 0 w 4392488"/>
              <a:gd name="connsiteY20" fmla="*/ 0 h 95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392488" h="954107" fill="none" extrusionOk="0">
                <a:moveTo>
                  <a:pt x="0" y="0"/>
                </a:moveTo>
                <a:cubicBezTo>
                  <a:pt x="124021" y="-49980"/>
                  <a:pt x="259064" y="19203"/>
                  <a:pt x="461211" y="0"/>
                </a:cubicBezTo>
                <a:cubicBezTo>
                  <a:pt x="663358" y="-19203"/>
                  <a:pt x="825223" y="43375"/>
                  <a:pt x="966347" y="0"/>
                </a:cubicBezTo>
                <a:cubicBezTo>
                  <a:pt x="1107471" y="-43375"/>
                  <a:pt x="1253608" y="25893"/>
                  <a:pt x="1427559" y="0"/>
                </a:cubicBezTo>
                <a:cubicBezTo>
                  <a:pt x="1601510" y="-25893"/>
                  <a:pt x="1749841" y="55096"/>
                  <a:pt x="2020544" y="0"/>
                </a:cubicBezTo>
                <a:cubicBezTo>
                  <a:pt x="2291247" y="-55096"/>
                  <a:pt x="2400242" y="39121"/>
                  <a:pt x="2569605" y="0"/>
                </a:cubicBezTo>
                <a:cubicBezTo>
                  <a:pt x="2738968" y="-39121"/>
                  <a:pt x="2969403" y="63168"/>
                  <a:pt x="3118666" y="0"/>
                </a:cubicBezTo>
                <a:cubicBezTo>
                  <a:pt x="3267929" y="-63168"/>
                  <a:pt x="3466451" y="20178"/>
                  <a:pt x="3755577" y="0"/>
                </a:cubicBezTo>
                <a:cubicBezTo>
                  <a:pt x="4044703" y="-20178"/>
                  <a:pt x="4245675" y="46356"/>
                  <a:pt x="4392488" y="0"/>
                </a:cubicBezTo>
                <a:cubicBezTo>
                  <a:pt x="4398944" y="136459"/>
                  <a:pt x="4374934" y="265721"/>
                  <a:pt x="4392488" y="448430"/>
                </a:cubicBezTo>
                <a:cubicBezTo>
                  <a:pt x="4410042" y="631139"/>
                  <a:pt x="4388632" y="823232"/>
                  <a:pt x="4392488" y="954107"/>
                </a:cubicBezTo>
                <a:cubicBezTo>
                  <a:pt x="4298907" y="997410"/>
                  <a:pt x="4171633" y="939419"/>
                  <a:pt x="3975202" y="954107"/>
                </a:cubicBezTo>
                <a:cubicBezTo>
                  <a:pt x="3778771" y="968795"/>
                  <a:pt x="3700603" y="904767"/>
                  <a:pt x="3513990" y="954107"/>
                </a:cubicBezTo>
                <a:cubicBezTo>
                  <a:pt x="3327377" y="1003447"/>
                  <a:pt x="3181990" y="935151"/>
                  <a:pt x="2921005" y="954107"/>
                </a:cubicBezTo>
                <a:cubicBezTo>
                  <a:pt x="2660021" y="973063"/>
                  <a:pt x="2420625" y="913253"/>
                  <a:pt x="2284094" y="954107"/>
                </a:cubicBezTo>
                <a:cubicBezTo>
                  <a:pt x="2147563" y="994961"/>
                  <a:pt x="2031049" y="939807"/>
                  <a:pt x="1778958" y="954107"/>
                </a:cubicBezTo>
                <a:cubicBezTo>
                  <a:pt x="1526867" y="968407"/>
                  <a:pt x="1402521" y="911548"/>
                  <a:pt x="1142047" y="954107"/>
                </a:cubicBezTo>
                <a:cubicBezTo>
                  <a:pt x="881573" y="996666"/>
                  <a:pt x="911066" y="900790"/>
                  <a:pt x="680836" y="954107"/>
                </a:cubicBezTo>
                <a:cubicBezTo>
                  <a:pt x="450606" y="1007424"/>
                  <a:pt x="330318" y="887079"/>
                  <a:pt x="0" y="954107"/>
                </a:cubicBezTo>
                <a:cubicBezTo>
                  <a:pt x="-51942" y="829789"/>
                  <a:pt x="20750" y="718734"/>
                  <a:pt x="0" y="505677"/>
                </a:cubicBezTo>
                <a:cubicBezTo>
                  <a:pt x="-20750" y="292620"/>
                  <a:pt x="42154" y="129312"/>
                  <a:pt x="0" y="0"/>
                </a:cubicBezTo>
                <a:close/>
              </a:path>
              <a:path w="4392488" h="954107" stroke="0" extrusionOk="0">
                <a:moveTo>
                  <a:pt x="0" y="0"/>
                </a:moveTo>
                <a:cubicBezTo>
                  <a:pt x="206033" y="-47788"/>
                  <a:pt x="283698" y="58509"/>
                  <a:pt x="505136" y="0"/>
                </a:cubicBezTo>
                <a:cubicBezTo>
                  <a:pt x="726574" y="-58509"/>
                  <a:pt x="801220" y="1888"/>
                  <a:pt x="922422" y="0"/>
                </a:cubicBezTo>
                <a:cubicBezTo>
                  <a:pt x="1043624" y="-1888"/>
                  <a:pt x="1260060" y="46456"/>
                  <a:pt x="1559333" y="0"/>
                </a:cubicBezTo>
                <a:cubicBezTo>
                  <a:pt x="1858606" y="-46456"/>
                  <a:pt x="1939431" y="21341"/>
                  <a:pt x="2064469" y="0"/>
                </a:cubicBezTo>
                <a:cubicBezTo>
                  <a:pt x="2189507" y="-21341"/>
                  <a:pt x="2454367" y="10866"/>
                  <a:pt x="2569605" y="0"/>
                </a:cubicBezTo>
                <a:cubicBezTo>
                  <a:pt x="2684843" y="-10866"/>
                  <a:pt x="2983752" y="6518"/>
                  <a:pt x="3206516" y="0"/>
                </a:cubicBezTo>
                <a:cubicBezTo>
                  <a:pt x="3429280" y="-6518"/>
                  <a:pt x="3565497" y="41210"/>
                  <a:pt x="3667727" y="0"/>
                </a:cubicBezTo>
                <a:cubicBezTo>
                  <a:pt x="3769957" y="-41210"/>
                  <a:pt x="4214751" y="54506"/>
                  <a:pt x="4392488" y="0"/>
                </a:cubicBezTo>
                <a:cubicBezTo>
                  <a:pt x="4402044" y="180944"/>
                  <a:pt x="4381869" y="336977"/>
                  <a:pt x="4392488" y="496136"/>
                </a:cubicBezTo>
                <a:cubicBezTo>
                  <a:pt x="4403107" y="655295"/>
                  <a:pt x="4362691" y="822845"/>
                  <a:pt x="4392488" y="954107"/>
                </a:cubicBezTo>
                <a:cubicBezTo>
                  <a:pt x="4182343" y="974583"/>
                  <a:pt x="4106448" y="922292"/>
                  <a:pt x="3843427" y="954107"/>
                </a:cubicBezTo>
                <a:cubicBezTo>
                  <a:pt x="3580406" y="985922"/>
                  <a:pt x="3482041" y="913942"/>
                  <a:pt x="3338291" y="954107"/>
                </a:cubicBezTo>
                <a:cubicBezTo>
                  <a:pt x="3194541" y="994272"/>
                  <a:pt x="2980437" y="942562"/>
                  <a:pt x="2701380" y="954107"/>
                </a:cubicBezTo>
                <a:cubicBezTo>
                  <a:pt x="2422323" y="965652"/>
                  <a:pt x="2268222" y="886378"/>
                  <a:pt x="2064469" y="954107"/>
                </a:cubicBezTo>
                <a:cubicBezTo>
                  <a:pt x="1860716" y="1021836"/>
                  <a:pt x="1796119" y="945128"/>
                  <a:pt x="1603258" y="954107"/>
                </a:cubicBezTo>
                <a:cubicBezTo>
                  <a:pt x="1410397" y="963086"/>
                  <a:pt x="1195063" y="894113"/>
                  <a:pt x="1054197" y="954107"/>
                </a:cubicBezTo>
                <a:cubicBezTo>
                  <a:pt x="913331" y="1014101"/>
                  <a:pt x="512731" y="901930"/>
                  <a:pt x="0" y="954107"/>
                </a:cubicBezTo>
                <a:cubicBezTo>
                  <a:pt x="-29762" y="772723"/>
                  <a:pt x="51079" y="625117"/>
                  <a:pt x="0" y="477054"/>
                </a:cubicBezTo>
                <a:cubicBezTo>
                  <a:pt x="-51079" y="328991"/>
                  <a:pt x="53876" y="212856"/>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ctr"/>
            <a:r>
              <a:rPr lang="pl-PL" sz="1400" dirty="0"/>
              <a:t>Wszystkie wytyczne dostępne są na stronie internetowej Instytucji Zarządzającej pod adresem: </a:t>
            </a:r>
          </a:p>
          <a:p>
            <a:pPr algn="ctr"/>
            <a:r>
              <a:rPr lang="pl-PL" sz="1400" i="1" dirty="0">
                <a:solidFill>
                  <a:schemeClr val="tx2">
                    <a:lumMod val="60000"/>
                    <a:lumOff val="40000"/>
                  </a:schemeClr>
                </a:solidFill>
              </a:rPr>
              <a:t>https://www.feniks.gov.pl/strony/dowiedz-sie-wiecej-o-programie/prawo-i-dokumenty/#/domyslne=1</a:t>
            </a:r>
          </a:p>
        </p:txBody>
      </p:sp>
      <p:pic>
        <p:nvPicPr>
          <p:cNvPr id="5" name="Obraz 4">
            <a:extLst>
              <a:ext uri="{FF2B5EF4-FFF2-40B4-BE49-F238E27FC236}">
                <a16:creationId xmlns:a16="http://schemas.microsoft.com/office/drawing/2014/main" id="{B5823F8A-5DAF-4C86-40E5-E338213804C2}"/>
              </a:ext>
            </a:extLst>
          </p:cNvPr>
          <p:cNvPicPr/>
          <p:nvPr/>
        </p:nvPicPr>
        <p:blipFill>
          <a:blip r:embed="rId2">
            <a:extLst>
              <a:ext uri="{28A0092B-C50C-407E-A947-70E740481C1C}">
                <a14:useLocalDpi xmlns:a14="http://schemas.microsoft.com/office/drawing/2010/main" val="0"/>
              </a:ext>
            </a:extLst>
          </a:blip>
          <a:stretch>
            <a:fillRect/>
          </a:stretch>
        </p:blipFill>
        <p:spPr>
          <a:xfrm>
            <a:off x="0" y="6494143"/>
            <a:ext cx="10066237" cy="1065532"/>
          </a:xfrm>
          <a:prstGeom prst="rect">
            <a:avLst/>
          </a:prstGeom>
        </p:spPr>
      </p:pic>
    </p:spTree>
    <p:extLst>
      <p:ext uri="{BB962C8B-B14F-4D97-AF65-F5344CB8AC3E}">
        <p14:creationId xmlns:p14="http://schemas.microsoft.com/office/powerpoint/2010/main" val="3892111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9BB1FC4-770F-A5F8-1F43-B00186E72B80}"/>
              </a:ext>
            </a:extLst>
          </p:cNvPr>
          <p:cNvSpPr>
            <a:spLocks noGrp="1"/>
          </p:cNvSpPr>
          <p:nvPr>
            <p:ph type="title"/>
          </p:nvPr>
        </p:nvSpPr>
        <p:spPr>
          <a:xfrm>
            <a:off x="2368749" y="323453"/>
            <a:ext cx="8640763" cy="419288"/>
          </a:xfrm>
        </p:spPr>
        <p:txBody>
          <a:bodyPr>
            <a:noAutofit/>
          </a:bodyPr>
          <a:lstStyle/>
          <a:p>
            <a:pPr marL="446400" indent="-360000"/>
            <a:r>
              <a:rPr lang="pl-PL" sz="3200" dirty="0"/>
              <a:t>II.	DOKUMENTY APLIKACYJNE</a:t>
            </a:r>
          </a:p>
        </p:txBody>
      </p:sp>
      <p:sp>
        <p:nvSpPr>
          <p:cNvPr id="3" name="Symbol zastępczy zawartości 2">
            <a:extLst>
              <a:ext uri="{FF2B5EF4-FFF2-40B4-BE49-F238E27FC236}">
                <a16:creationId xmlns:a16="http://schemas.microsoft.com/office/drawing/2014/main" id="{45E83993-4329-38CA-6FE9-A19FF0860F74}"/>
              </a:ext>
            </a:extLst>
          </p:cNvPr>
          <p:cNvSpPr>
            <a:spLocks noGrp="1"/>
          </p:cNvSpPr>
          <p:nvPr>
            <p:ph idx="1"/>
          </p:nvPr>
        </p:nvSpPr>
        <p:spPr>
          <a:xfrm>
            <a:off x="1535311" y="827510"/>
            <a:ext cx="11377264" cy="4968553"/>
          </a:xfrm>
        </p:spPr>
        <p:txBody>
          <a:bodyPr>
            <a:normAutofit/>
          </a:bodyPr>
          <a:lstStyle/>
          <a:p>
            <a:pPr marL="0" indent="0">
              <a:spcBef>
                <a:spcPts val="0"/>
              </a:spcBef>
              <a:buNone/>
            </a:pPr>
            <a:endParaRPr lang="pl-PL" sz="2000" dirty="0"/>
          </a:p>
          <a:p>
            <a:pPr marL="0" indent="0">
              <a:spcBef>
                <a:spcPts val="0"/>
              </a:spcBef>
              <a:buNone/>
            </a:pPr>
            <a:r>
              <a:rPr lang="pl-PL" sz="2000" dirty="0"/>
              <a:t>Dokumentami aplikacyjnymi są:</a:t>
            </a:r>
          </a:p>
          <a:p>
            <a:pPr marL="457200" indent="-457200" algn="just">
              <a:spcBef>
                <a:spcPts val="0"/>
              </a:spcBef>
              <a:buFont typeface="+mj-lt"/>
              <a:buAutoNum type="arabicPeriod"/>
            </a:pPr>
            <a:r>
              <a:rPr lang="pl-PL" sz="2000" b="1" dirty="0"/>
              <a:t>Wniosek o dofinansowanie</a:t>
            </a:r>
          </a:p>
          <a:p>
            <a:pPr marL="457200" indent="-457200" algn="just">
              <a:lnSpc>
                <a:spcPct val="150000"/>
              </a:lnSpc>
              <a:spcBef>
                <a:spcPts val="0"/>
              </a:spcBef>
              <a:buFont typeface="+mj-lt"/>
              <a:buAutoNum type="arabicPeriod" startAt="2"/>
            </a:pPr>
            <a:r>
              <a:rPr lang="pl-PL" sz="2000" b="1" dirty="0"/>
              <a:t>Załączniki do wniosku o dofinansowanie</a:t>
            </a:r>
          </a:p>
          <a:p>
            <a:pPr marL="0" indent="0" algn="just">
              <a:lnSpc>
                <a:spcPct val="150000"/>
              </a:lnSpc>
              <a:spcBef>
                <a:spcPts val="0"/>
              </a:spcBef>
              <a:buNone/>
            </a:pPr>
            <a:endParaRPr lang="pl-PL" sz="900" dirty="0"/>
          </a:p>
          <a:p>
            <a:pPr marL="0" indent="0" algn="just">
              <a:spcBef>
                <a:spcPts val="0"/>
              </a:spcBef>
              <a:buNone/>
            </a:pPr>
            <a:endParaRPr lang="pl-PL" sz="2000" dirty="0"/>
          </a:p>
          <a:p>
            <a:pPr marL="0" indent="0" algn="just">
              <a:spcBef>
                <a:spcPts val="0"/>
              </a:spcBef>
              <a:buNone/>
            </a:pPr>
            <a:r>
              <a:rPr lang="pl-PL" sz="2000" dirty="0"/>
              <a:t>Wniosek wraz z załącznikami należy składać wyłącznie w formie elektronicznej, za pośrednictwem aplikacji WOD2021 (CST2021) dostępnej pod adresem: </a:t>
            </a:r>
            <a:r>
              <a:rPr lang="pl-PL" sz="2000" dirty="0">
                <a:hlinkClick r:id="rId2"/>
              </a:rPr>
              <a:t>https://wod.cst2021.gov.pl</a:t>
            </a:r>
            <a:r>
              <a:rPr lang="pl-PL" sz="2000" dirty="0"/>
              <a:t>., </a:t>
            </a:r>
            <a:r>
              <a:rPr lang="pl-PL" sz="2000" b="1" dirty="0"/>
              <a:t>zgodnie z „</a:t>
            </a:r>
            <a:r>
              <a:rPr lang="pl-PL" sz="2000" b="1" i="1" dirty="0"/>
              <a:t>Instrukcją użytkownika aplikacji WOD2021” </a:t>
            </a:r>
            <a:r>
              <a:rPr lang="pl-PL" sz="2000" dirty="0"/>
              <a:t>stanowiącą załącznik do „Regulaminu wyboru projektów” w danym naborze w ramach działania FENX.01.02, FENX.02.04, FEPW.02.02.</a:t>
            </a:r>
          </a:p>
          <a:p>
            <a:pPr marL="0" indent="0" algn="just">
              <a:spcBef>
                <a:spcPts val="0"/>
              </a:spcBef>
              <a:buNone/>
            </a:pPr>
            <a:endParaRPr lang="pl-PL" sz="2000" dirty="0"/>
          </a:p>
          <a:p>
            <a:pPr marL="0" indent="0" algn="just">
              <a:spcBef>
                <a:spcPts val="0"/>
              </a:spcBef>
              <a:buNone/>
            </a:pPr>
            <a:endParaRPr lang="pl-PL" sz="2000" dirty="0"/>
          </a:p>
          <a:p>
            <a:pPr marL="0" indent="0" algn="just">
              <a:spcBef>
                <a:spcPts val="0"/>
              </a:spcBef>
              <a:buNone/>
            </a:pPr>
            <a:endParaRPr lang="pl-PL" sz="2000" dirty="0"/>
          </a:p>
          <a:p>
            <a:pPr marL="0" indent="0" algn="just">
              <a:lnSpc>
                <a:spcPct val="150000"/>
              </a:lnSpc>
              <a:spcBef>
                <a:spcPts val="0"/>
              </a:spcBef>
              <a:buNone/>
            </a:pPr>
            <a:endParaRPr lang="pl-PL" sz="2000" dirty="0"/>
          </a:p>
          <a:p>
            <a:pPr marL="0" indent="0" algn="just">
              <a:lnSpc>
                <a:spcPct val="150000"/>
              </a:lnSpc>
              <a:spcBef>
                <a:spcPts val="0"/>
              </a:spcBef>
              <a:buNone/>
            </a:pPr>
            <a:endParaRPr lang="pl-PL" sz="2000" dirty="0"/>
          </a:p>
          <a:p>
            <a:pPr marL="215900" indent="-215900" algn="just">
              <a:lnSpc>
                <a:spcPct val="150000"/>
              </a:lnSpc>
              <a:buFont typeface="+mj-lt"/>
              <a:buAutoNum type="arabicPeriod"/>
            </a:pPr>
            <a:endParaRPr lang="pl-PL" sz="2000" dirty="0"/>
          </a:p>
        </p:txBody>
      </p:sp>
      <p:sp>
        <p:nvSpPr>
          <p:cNvPr id="4" name="Symbol zastępczy numeru slajdu 3">
            <a:extLst>
              <a:ext uri="{FF2B5EF4-FFF2-40B4-BE49-F238E27FC236}">
                <a16:creationId xmlns:a16="http://schemas.microsoft.com/office/drawing/2014/main" id="{1440803D-7AFC-07C6-4100-2C46420BC2C9}"/>
              </a:ext>
            </a:extLst>
          </p:cNvPr>
          <p:cNvSpPr>
            <a:spLocks noGrp="1"/>
          </p:cNvSpPr>
          <p:nvPr>
            <p:ph type="sldNum" sz="quarter" idx="10"/>
          </p:nvPr>
        </p:nvSpPr>
        <p:spPr/>
        <p:txBody>
          <a:bodyPr/>
          <a:lstStyle/>
          <a:p>
            <a:pPr>
              <a:defRPr/>
            </a:pPr>
            <a:fld id="{88E6BE7B-80CB-4926-B646-E23E8BCBFE23}" type="slidenum">
              <a:rPr lang="pl-PL" altLang="pl-PL" smtClean="0"/>
              <a:pPr>
                <a:defRPr/>
              </a:pPr>
              <a:t>5</a:t>
            </a:fld>
            <a:endParaRPr lang="pl-PL" altLang="pl-PL"/>
          </a:p>
        </p:txBody>
      </p:sp>
      <p:pic>
        <p:nvPicPr>
          <p:cNvPr id="5" name="Obraz 4">
            <a:extLst>
              <a:ext uri="{FF2B5EF4-FFF2-40B4-BE49-F238E27FC236}">
                <a16:creationId xmlns:a16="http://schemas.microsoft.com/office/drawing/2014/main" id="{8076B844-26FB-5E92-503E-065F1C9670E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6494143"/>
            <a:ext cx="10066237" cy="1065532"/>
          </a:xfrm>
          <a:prstGeom prst="rect">
            <a:avLst/>
          </a:prstGeom>
        </p:spPr>
      </p:pic>
    </p:spTree>
    <p:extLst>
      <p:ext uri="{BB962C8B-B14F-4D97-AF65-F5344CB8AC3E}">
        <p14:creationId xmlns:p14="http://schemas.microsoft.com/office/powerpoint/2010/main" val="2847089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DCB8214-8514-A818-5FEA-7BD020A03160}"/>
              </a:ext>
            </a:extLst>
          </p:cNvPr>
          <p:cNvSpPr>
            <a:spLocks noGrp="1"/>
          </p:cNvSpPr>
          <p:nvPr>
            <p:ph type="title"/>
          </p:nvPr>
        </p:nvSpPr>
        <p:spPr>
          <a:xfrm>
            <a:off x="2397918" y="215739"/>
            <a:ext cx="8640763" cy="575468"/>
          </a:xfrm>
        </p:spPr>
        <p:txBody>
          <a:bodyPr/>
          <a:lstStyle/>
          <a:p>
            <a:pPr marL="358775" indent="-180000"/>
            <a:r>
              <a:rPr lang="pl-PL" dirty="0"/>
              <a:t>II.1	Wniosek o dofinansowanie</a:t>
            </a:r>
          </a:p>
        </p:txBody>
      </p:sp>
      <p:sp>
        <p:nvSpPr>
          <p:cNvPr id="3" name="Symbol zastępczy zawartości 2">
            <a:extLst>
              <a:ext uri="{FF2B5EF4-FFF2-40B4-BE49-F238E27FC236}">
                <a16:creationId xmlns:a16="http://schemas.microsoft.com/office/drawing/2014/main" id="{C239352E-32F3-D3C9-C7D6-4CCD121162D4}"/>
              </a:ext>
            </a:extLst>
          </p:cNvPr>
          <p:cNvSpPr>
            <a:spLocks noGrp="1"/>
          </p:cNvSpPr>
          <p:nvPr>
            <p:ph idx="1"/>
          </p:nvPr>
        </p:nvSpPr>
        <p:spPr>
          <a:xfrm>
            <a:off x="1247279" y="821041"/>
            <a:ext cx="10225136" cy="4932845"/>
          </a:xfrm>
        </p:spPr>
        <p:txBody>
          <a:bodyPr>
            <a:normAutofit fontScale="92500"/>
          </a:bodyPr>
          <a:lstStyle/>
          <a:p>
            <a:pPr algn="just">
              <a:spcBef>
                <a:spcPts val="0"/>
              </a:spcBef>
              <a:buFont typeface="Wingdings" panose="05000000000000000000" pitchFamily="2" charset="2"/>
              <a:buChar char="Ø"/>
            </a:pPr>
            <a:r>
              <a:rPr lang="pl-PL" dirty="0"/>
              <a:t>Sekcja „</a:t>
            </a:r>
            <a:r>
              <a:rPr lang="pl-PL" b="1" dirty="0"/>
              <a:t>Źródła finansowania</a:t>
            </a:r>
            <a:r>
              <a:rPr lang="pl-PL" dirty="0"/>
              <a:t>” – stanowi tabelaryczne zestawienie planowanych/ przewidywanych źródeł finansowania projektu ubiegającego się o wsparcie ze środków UE, uwzględniające wysokość:</a:t>
            </a:r>
          </a:p>
          <a:p>
            <a:pPr marL="446088" algn="just">
              <a:spcBef>
                <a:spcPts val="0"/>
              </a:spcBef>
              <a:buFont typeface="Wingdings" panose="05000000000000000000" pitchFamily="2" charset="2"/>
              <a:buChar char="v"/>
            </a:pPr>
            <a:r>
              <a:rPr lang="pl-PL" b="1" dirty="0"/>
              <a:t>dotacji ze środków UE</a:t>
            </a:r>
            <a:r>
              <a:rPr lang="pl-PL" dirty="0"/>
              <a:t>, przy maksymalnej intensywności dofinansowania w relacji do wydatków kwalifikowanych:</a:t>
            </a:r>
          </a:p>
          <a:p>
            <a:pPr marL="195263" indent="0">
              <a:buNone/>
            </a:pPr>
            <a:r>
              <a:rPr lang="pl-PL" dirty="0"/>
              <a:t>	</a:t>
            </a:r>
          </a:p>
          <a:p>
            <a:pPr marL="195263" indent="0">
              <a:buNone/>
            </a:pPr>
            <a:endParaRPr lang="pl-PL" dirty="0"/>
          </a:p>
          <a:p>
            <a:pPr marL="195263" indent="0">
              <a:buNone/>
            </a:pPr>
            <a:endParaRPr lang="pl-PL" dirty="0"/>
          </a:p>
          <a:p>
            <a:pPr marL="195263" indent="0">
              <a:buNone/>
            </a:pPr>
            <a:endParaRPr lang="pl-PL" dirty="0"/>
          </a:p>
          <a:p>
            <a:pPr marL="446088">
              <a:spcBef>
                <a:spcPts val="600"/>
              </a:spcBef>
              <a:buFont typeface="Wingdings" panose="05000000000000000000" pitchFamily="2" charset="2"/>
              <a:buChar char="v"/>
            </a:pPr>
            <a:r>
              <a:rPr lang="pl-PL" b="1" dirty="0"/>
              <a:t>wkładu własnego</a:t>
            </a:r>
            <a:r>
              <a:rPr lang="pl-PL" dirty="0"/>
              <a:t>;</a:t>
            </a:r>
          </a:p>
          <a:p>
            <a:pPr marL="446088">
              <a:spcBef>
                <a:spcPts val="0"/>
              </a:spcBef>
              <a:buFont typeface="Wingdings" panose="05000000000000000000" pitchFamily="2" charset="2"/>
              <a:buChar char="v"/>
            </a:pPr>
            <a:r>
              <a:rPr lang="pl-PL" b="1" dirty="0"/>
              <a:t>wkładu budżetu państwa</a:t>
            </a:r>
            <a:r>
              <a:rPr lang="pl-PL" dirty="0"/>
              <a:t>;</a:t>
            </a:r>
          </a:p>
          <a:p>
            <a:pPr marL="446088">
              <a:spcBef>
                <a:spcPts val="0"/>
              </a:spcBef>
              <a:buFont typeface="Wingdings" panose="05000000000000000000" pitchFamily="2" charset="2"/>
              <a:buChar char="v"/>
            </a:pPr>
            <a:r>
              <a:rPr lang="pl-PL" b="1" dirty="0"/>
              <a:t>wkładu z innych środków publicznych</a:t>
            </a:r>
            <a:r>
              <a:rPr lang="pl-PL" dirty="0"/>
              <a:t>;</a:t>
            </a:r>
          </a:p>
          <a:p>
            <a:pPr marL="446088" algn="just">
              <a:spcBef>
                <a:spcPts val="0"/>
              </a:spcBef>
              <a:buFont typeface="Wingdings" panose="05000000000000000000" pitchFamily="2" charset="2"/>
              <a:buChar char="v"/>
            </a:pPr>
            <a:r>
              <a:rPr lang="pl-PL" b="1" dirty="0"/>
              <a:t>wkładu środków prywatnych</a:t>
            </a:r>
            <a:r>
              <a:rPr lang="pl-PL" dirty="0"/>
              <a:t>, w tym też kredytów lub pożyczek planowanych do zaciągnięcia na sfinansowanie projektu, ze wskazaniem instytucji mających udzielić tego finansowania. </a:t>
            </a:r>
          </a:p>
        </p:txBody>
      </p:sp>
      <p:sp>
        <p:nvSpPr>
          <p:cNvPr id="4" name="Symbol zastępczy numeru slajdu 3">
            <a:extLst>
              <a:ext uri="{FF2B5EF4-FFF2-40B4-BE49-F238E27FC236}">
                <a16:creationId xmlns:a16="http://schemas.microsoft.com/office/drawing/2014/main" id="{E09222F1-C2E6-423F-0436-B353112EB79A}"/>
              </a:ext>
            </a:extLst>
          </p:cNvPr>
          <p:cNvSpPr>
            <a:spLocks noGrp="1"/>
          </p:cNvSpPr>
          <p:nvPr>
            <p:ph type="sldNum" sz="quarter" idx="10"/>
          </p:nvPr>
        </p:nvSpPr>
        <p:spPr/>
        <p:txBody>
          <a:bodyPr/>
          <a:lstStyle/>
          <a:p>
            <a:pPr>
              <a:defRPr/>
            </a:pPr>
            <a:fld id="{88E6BE7B-80CB-4926-B646-E23E8BCBFE23}" type="slidenum">
              <a:rPr lang="pl-PL" altLang="pl-PL" smtClean="0"/>
              <a:pPr>
                <a:defRPr/>
              </a:pPr>
              <a:t>6</a:t>
            </a:fld>
            <a:endParaRPr lang="pl-PL" altLang="pl-PL"/>
          </a:p>
        </p:txBody>
      </p:sp>
      <p:graphicFrame>
        <p:nvGraphicFramePr>
          <p:cNvPr id="11" name="Tabela 10"/>
          <p:cNvGraphicFramePr>
            <a:graphicFrameLocks noGrp="1"/>
          </p:cNvGraphicFramePr>
          <p:nvPr>
            <p:extLst>
              <p:ext uri="{D42A27DB-BD31-4B8C-83A1-F6EECF244321}">
                <p14:modId xmlns:p14="http://schemas.microsoft.com/office/powerpoint/2010/main" val="1473914478"/>
              </p:ext>
            </p:extLst>
          </p:nvPr>
        </p:nvGraphicFramePr>
        <p:xfrm>
          <a:off x="2397917" y="2339678"/>
          <a:ext cx="9362530" cy="1613027"/>
        </p:xfrm>
        <a:graphic>
          <a:graphicData uri="http://schemas.openxmlformats.org/drawingml/2006/table">
            <a:tbl>
              <a:tblPr firstRow="1" bandRow="1">
                <a:tableStyleId>{00A15C55-8517-42AA-B614-E9B94910E393}</a:tableStyleId>
              </a:tblPr>
              <a:tblGrid>
                <a:gridCol w="4681265">
                  <a:extLst>
                    <a:ext uri="{9D8B030D-6E8A-4147-A177-3AD203B41FA5}">
                      <a16:colId xmlns:a16="http://schemas.microsoft.com/office/drawing/2014/main" val="20000"/>
                    </a:ext>
                  </a:extLst>
                </a:gridCol>
                <a:gridCol w="4681265">
                  <a:extLst>
                    <a:ext uri="{9D8B030D-6E8A-4147-A177-3AD203B41FA5}">
                      <a16:colId xmlns:a16="http://schemas.microsoft.com/office/drawing/2014/main" val="20001"/>
                    </a:ext>
                  </a:extLst>
                </a:gridCol>
              </a:tblGrid>
              <a:tr h="533910">
                <a:tc>
                  <a:txBody>
                    <a:bodyPr/>
                    <a:lstStyle/>
                    <a:p>
                      <a:pPr marL="0" indent="0" algn="ctr">
                        <a:buFont typeface="Arial" panose="020B0604020202020204" pitchFamily="34" charset="0"/>
                        <a:buNone/>
                      </a:pPr>
                      <a:r>
                        <a:rPr lang="pl-PL" sz="1400" dirty="0"/>
                        <a:t>Wyszczególnienie</a:t>
                      </a:r>
                    </a:p>
                  </a:txBody>
                  <a:tcPr/>
                </a:tc>
                <a:tc>
                  <a:txBody>
                    <a:bodyPr/>
                    <a:lstStyle/>
                    <a:p>
                      <a:pPr algn="ctr"/>
                      <a:r>
                        <a:rPr lang="pl-PL" sz="1400" dirty="0"/>
                        <a:t>Dopuszczalna</a:t>
                      </a:r>
                      <a:r>
                        <a:rPr lang="pl-PL" sz="1400" baseline="0" dirty="0"/>
                        <a:t> intensywność dofinansowania</a:t>
                      </a:r>
                    </a:p>
                    <a:p>
                      <a:pPr algn="ctr"/>
                      <a:r>
                        <a:rPr lang="pl-PL" sz="1400" b="0" baseline="0" dirty="0"/>
                        <a:t>(% wydatków kwalifikowanych</a:t>
                      </a:r>
                      <a:r>
                        <a:rPr lang="pl-PL" sz="1984" b="0" baseline="0" dirty="0"/>
                        <a:t>)</a:t>
                      </a:r>
                      <a:endParaRPr lang="pl-PL" b="0" dirty="0"/>
                    </a:p>
                  </a:txBody>
                  <a:tcPr/>
                </a:tc>
                <a:extLst>
                  <a:ext uri="{0D108BD9-81ED-4DB2-BD59-A6C34878D82A}">
                    <a16:rowId xmlns:a16="http://schemas.microsoft.com/office/drawing/2014/main" val="10000"/>
                  </a:ext>
                </a:extLst>
              </a:tr>
              <a:tr h="326086">
                <a:tc>
                  <a:txBody>
                    <a:bodyPr/>
                    <a:lstStyle/>
                    <a:p>
                      <a:pPr marL="342900" indent="-342900">
                        <a:buFont typeface="Arial" panose="020B0604020202020204" pitchFamily="34" charset="0"/>
                        <a:buChar char="•"/>
                      </a:pPr>
                      <a:r>
                        <a:rPr lang="pl-PL" sz="1600" b="1" dirty="0"/>
                        <a:t>FENX.01.02</a:t>
                      </a:r>
                      <a:endParaRPr lang="pl-PL" sz="1600" dirty="0"/>
                    </a:p>
                  </a:txBody>
                  <a:tcPr/>
                </a:tc>
                <a:tc>
                  <a:txBody>
                    <a:bodyPr/>
                    <a:lstStyle/>
                    <a:p>
                      <a:pPr algn="ctr"/>
                      <a:r>
                        <a:rPr lang="pl-PL" sz="1600" dirty="0"/>
                        <a:t>do 77,00% </a:t>
                      </a:r>
                    </a:p>
                  </a:txBody>
                  <a:tcPr/>
                </a:tc>
                <a:extLst>
                  <a:ext uri="{0D108BD9-81ED-4DB2-BD59-A6C34878D82A}">
                    <a16:rowId xmlns:a16="http://schemas.microsoft.com/office/drawing/2014/main" val="10001"/>
                  </a:ext>
                </a:extLst>
              </a:tr>
              <a:tr h="326086">
                <a:tc>
                  <a:txBody>
                    <a:bodyPr/>
                    <a:lstStyle/>
                    <a:p>
                      <a:pPr marL="342900" indent="-342900">
                        <a:buFont typeface="Arial" panose="020B0604020202020204" pitchFamily="34" charset="0"/>
                        <a:buChar char="•"/>
                      </a:pPr>
                      <a:r>
                        <a:rPr lang="pl-PL" sz="1600" b="1" dirty="0"/>
                        <a:t>FENX.02.04</a:t>
                      </a:r>
                    </a:p>
                  </a:txBody>
                  <a:tcPr/>
                </a:tc>
                <a:tc>
                  <a:txBody>
                    <a:bodyPr/>
                    <a:lstStyle/>
                    <a:p>
                      <a:pPr algn="ctr"/>
                      <a:r>
                        <a:rPr lang="pl-PL" sz="1600" dirty="0"/>
                        <a:t>do 79,71%</a:t>
                      </a:r>
                    </a:p>
                  </a:txBody>
                  <a:tcPr/>
                </a:tc>
                <a:extLst>
                  <a:ext uri="{0D108BD9-81ED-4DB2-BD59-A6C34878D82A}">
                    <a16:rowId xmlns:a16="http://schemas.microsoft.com/office/drawing/2014/main" val="10002"/>
                  </a:ext>
                </a:extLst>
              </a:tr>
              <a:tr h="326086">
                <a:tc>
                  <a:txBody>
                    <a:bodyPr/>
                    <a:lstStyle/>
                    <a:p>
                      <a:pPr marL="342900" indent="-342900">
                        <a:buFont typeface="Arial" panose="020B0604020202020204" pitchFamily="34" charset="0"/>
                        <a:buChar char="•"/>
                      </a:pPr>
                      <a:r>
                        <a:rPr lang="pl-PL" sz="1600" b="1" dirty="0"/>
                        <a:t>FEPW.02.02</a:t>
                      </a:r>
                    </a:p>
                  </a:txBody>
                  <a:tcPr/>
                </a:tc>
                <a:tc>
                  <a:txBody>
                    <a:bodyPr/>
                    <a:lstStyle/>
                    <a:p>
                      <a:pPr algn="ctr"/>
                      <a:r>
                        <a:rPr lang="pl-PL" sz="1600" dirty="0"/>
                        <a:t>do 85,00%</a:t>
                      </a:r>
                    </a:p>
                  </a:txBody>
                  <a:tcPr/>
                </a:tc>
                <a:extLst>
                  <a:ext uri="{0D108BD9-81ED-4DB2-BD59-A6C34878D82A}">
                    <a16:rowId xmlns:a16="http://schemas.microsoft.com/office/drawing/2014/main" val="10003"/>
                  </a:ext>
                </a:extLst>
              </a:tr>
            </a:tbl>
          </a:graphicData>
        </a:graphic>
      </p:graphicFrame>
      <p:sp>
        <p:nvSpPr>
          <p:cNvPr id="6" name="Prostokąt 5"/>
          <p:cNvSpPr/>
          <p:nvPr/>
        </p:nvSpPr>
        <p:spPr>
          <a:xfrm>
            <a:off x="1247279" y="5815304"/>
            <a:ext cx="9983269" cy="923330"/>
          </a:xfrm>
          <a:prstGeom prst="rect">
            <a:avLst/>
          </a:prstGeom>
        </p:spPr>
        <p:txBody>
          <a:bodyPr wrap="square">
            <a:spAutoFit/>
          </a:bodyPr>
          <a:lstStyle/>
          <a:p>
            <a:pPr algn="just">
              <a:spcBef>
                <a:spcPts val="600"/>
              </a:spcBef>
              <a:buFont typeface="Wingdings" panose="05000000000000000000" pitchFamily="2" charset="2"/>
              <a:buChar char="Ø"/>
            </a:pPr>
            <a:r>
              <a:rPr lang="pl-PL" dirty="0"/>
              <a:t>Sekcja „</a:t>
            </a:r>
            <a:r>
              <a:rPr lang="pl-PL" b="1" dirty="0"/>
              <a:t>Analiza ryzyka</a:t>
            </a:r>
            <a:r>
              <a:rPr lang="pl-PL" dirty="0"/>
              <a:t>” – będąca elementem szacowanie trwałości finansowej projektu. W części tej powinny zostać  zidentyfikowane czynniki ryzyka mogące mieć wpływ na zachwianie lub utratę płynności finansowej lub efektywności ekonomicznej projektu</a:t>
            </a:r>
          </a:p>
        </p:txBody>
      </p:sp>
      <p:pic>
        <p:nvPicPr>
          <p:cNvPr id="5" name="Obraz 4">
            <a:extLst>
              <a:ext uri="{FF2B5EF4-FFF2-40B4-BE49-F238E27FC236}">
                <a16:creationId xmlns:a16="http://schemas.microsoft.com/office/drawing/2014/main" id="{30EA3176-BE19-1C83-C7C2-065FA38D960E}"/>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2841" y="6667071"/>
            <a:ext cx="10066237" cy="1065532"/>
          </a:xfrm>
          <a:prstGeom prst="rect">
            <a:avLst/>
          </a:prstGeom>
        </p:spPr>
      </p:pic>
    </p:spTree>
    <p:extLst>
      <p:ext uri="{BB962C8B-B14F-4D97-AF65-F5344CB8AC3E}">
        <p14:creationId xmlns:p14="http://schemas.microsoft.com/office/powerpoint/2010/main" val="1044058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E46FE97-AD20-61F9-969B-717DA9825C1F}"/>
              </a:ext>
            </a:extLst>
          </p:cNvPr>
          <p:cNvSpPr>
            <a:spLocks noGrp="1"/>
          </p:cNvSpPr>
          <p:nvPr>
            <p:ph type="title"/>
          </p:nvPr>
        </p:nvSpPr>
        <p:spPr>
          <a:xfrm>
            <a:off x="2150967" y="425989"/>
            <a:ext cx="8640763" cy="539749"/>
          </a:xfrm>
        </p:spPr>
        <p:txBody>
          <a:bodyPr>
            <a:normAutofit/>
          </a:bodyPr>
          <a:lstStyle/>
          <a:p>
            <a:pPr marL="631825" indent="-631825"/>
            <a:r>
              <a:rPr lang="pl-PL" sz="3200" dirty="0"/>
              <a:t>II.2 	Załączniki do wniosku</a:t>
            </a:r>
          </a:p>
        </p:txBody>
      </p:sp>
      <p:sp>
        <p:nvSpPr>
          <p:cNvPr id="3" name="Symbol zastępczy zawartości 2">
            <a:extLst>
              <a:ext uri="{FF2B5EF4-FFF2-40B4-BE49-F238E27FC236}">
                <a16:creationId xmlns:a16="http://schemas.microsoft.com/office/drawing/2014/main" id="{7A49CF6F-A423-79A7-E144-83827118FD64}"/>
              </a:ext>
            </a:extLst>
          </p:cNvPr>
          <p:cNvSpPr>
            <a:spLocks noGrp="1"/>
          </p:cNvSpPr>
          <p:nvPr>
            <p:ph idx="1"/>
          </p:nvPr>
        </p:nvSpPr>
        <p:spPr>
          <a:xfrm>
            <a:off x="1936892" y="1328061"/>
            <a:ext cx="11191707" cy="5044063"/>
          </a:xfrm>
        </p:spPr>
        <p:txBody>
          <a:bodyPr>
            <a:normAutofit/>
          </a:bodyPr>
          <a:lstStyle/>
          <a:p>
            <a:pPr>
              <a:spcBef>
                <a:spcPts val="0"/>
              </a:spcBef>
              <a:buFont typeface="Wingdings" panose="05000000000000000000" pitchFamily="2" charset="2"/>
              <a:buChar char="Ø"/>
            </a:pPr>
            <a:r>
              <a:rPr lang="pl-PL" sz="2400" b="1" u="sng" dirty="0">
                <a:solidFill>
                  <a:schemeClr val="accent1">
                    <a:lumMod val="75000"/>
                  </a:schemeClr>
                </a:solidFill>
              </a:rPr>
              <a:t>Studium wykonalności (SW): </a:t>
            </a:r>
          </a:p>
          <a:p>
            <a:pPr>
              <a:spcBef>
                <a:spcPts val="0"/>
              </a:spcBef>
              <a:buFont typeface="Wingdings" panose="05000000000000000000" pitchFamily="2" charset="2"/>
              <a:buChar char="Ø"/>
            </a:pPr>
            <a:endParaRPr lang="pl-PL" sz="2400" b="1" u="sng" dirty="0">
              <a:solidFill>
                <a:schemeClr val="accent1">
                  <a:lumMod val="75000"/>
                </a:schemeClr>
              </a:solidFill>
            </a:endParaRPr>
          </a:p>
          <a:p>
            <a:pPr marL="342900" indent="-342900">
              <a:spcBef>
                <a:spcPts val="0"/>
              </a:spcBef>
              <a:buFont typeface="+mj-lt"/>
              <a:buAutoNum type="arabicParenR"/>
            </a:pPr>
            <a:r>
              <a:rPr lang="pl-PL" sz="2400" dirty="0"/>
              <a:t>SW powinno być przygotowane zgodnie z zakresem właściwym dla danego działania – </a:t>
            </a:r>
            <a:r>
              <a:rPr lang="pl-PL" sz="2400" b="1" dirty="0"/>
              <a:t>załącznik „Zakres studium wykonalności dla przedsięwzięć inwestycyjnych”</a:t>
            </a:r>
            <a:r>
              <a:rPr lang="pl-PL" sz="2400" dirty="0"/>
              <a:t>, </a:t>
            </a:r>
            <a:endParaRPr lang="pl-PL" sz="2400" b="1" dirty="0"/>
          </a:p>
        </p:txBody>
      </p:sp>
      <p:sp>
        <p:nvSpPr>
          <p:cNvPr id="4" name="Symbol zastępczy numeru slajdu 3">
            <a:extLst>
              <a:ext uri="{FF2B5EF4-FFF2-40B4-BE49-F238E27FC236}">
                <a16:creationId xmlns:a16="http://schemas.microsoft.com/office/drawing/2014/main" id="{D220E9D3-B1AB-45CC-DBF7-310C2812CE46}"/>
              </a:ext>
            </a:extLst>
          </p:cNvPr>
          <p:cNvSpPr>
            <a:spLocks noGrp="1"/>
          </p:cNvSpPr>
          <p:nvPr>
            <p:ph type="sldNum" sz="quarter" idx="10"/>
          </p:nvPr>
        </p:nvSpPr>
        <p:spPr/>
        <p:txBody>
          <a:bodyPr/>
          <a:lstStyle/>
          <a:p>
            <a:pPr>
              <a:defRPr/>
            </a:pPr>
            <a:fld id="{88E6BE7B-80CB-4926-B646-E23E8BCBFE23}" type="slidenum">
              <a:rPr lang="pl-PL" altLang="pl-PL" smtClean="0"/>
              <a:pPr>
                <a:defRPr/>
              </a:pPr>
              <a:t>7</a:t>
            </a:fld>
            <a:endParaRPr lang="pl-PL" altLang="pl-PL"/>
          </a:p>
        </p:txBody>
      </p:sp>
      <p:sp>
        <p:nvSpPr>
          <p:cNvPr id="5" name="pole tekstowe 4">
            <a:extLst>
              <a:ext uri="{FF2B5EF4-FFF2-40B4-BE49-F238E27FC236}">
                <a16:creationId xmlns:a16="http://schemas.microsoft.com/office/drawing/2014/main" id="{13BFD3BB-1B77-77AD-4032-EB784767F1E0}"/>
              </a:ext>
            </a:extLst>
          </p:cNvPr>
          <p:cNvSpPr txBox="1"/>
          <p:nvPr/>
        </p:nvSpPr>
        <p:spPr>
          <a:xfrm>
            <a:off x="7857152" y="3779837"/>
            <a:ext cx="4392488" cy="738664"/>
          </a:xfrm>
          <a:custGeom>
            <a:avLst/>
            <a:gdLst>
              <a:gd name="connsiteX0" fmla="*/ 0 w 4392488"/>
              <a:gd name="connsiteY0" fmla="*/ 0 h 738664"/>
              <a:gd name="connsiteX1" fmla="*/ 461211 w 4392488"/>
              <a:gd name="connsiteY1" fmla="*/ 0 h 738664"/>
              <a:gd name="connsiteX2" fmla="*/ 966347 w 4392488"/>
              <a:gd name="connsiteY2" fmla="*/ 0 h 738664"/>
              <a:gd name="connsiteX3" fmla="*/ 1427559 w 4392488"/>
              <a:gd name="connsiteY3" fmla="*/ 0 h 738664"/>
              <a:gd name="connsiteX4" fmla="*/ 2020544 w 4392488"/>
              <a:gd name="connsiteY4" fmla="*/ 0 h 738664"/>
              <a:gd name="connsiteX5" fmla="*/ 2569605 w 4392488"/>
              <a:gd name="connsiteY5" fmla="*/ 0 h 738664"/>
              <a:gd name="connsiteX6" fmla="*/ 3118666 w 4392488"/>
              <a:gd name="connsiteY6" fmla="*/ 0 h 738664"/>
              <a:gd name="connsiteX7" fmla="*/ 3755577 w 4392488"/>
              <a:gd name="connsiteY7" fmla="*/ 0 h 738664"/>
              <a:gd name="connsiteX8" fmla="*/ 4392488 w 4392488"/>
              <a:gd name="connsiteY8" fmla="*/ 0 h 738664"/>
              <a:gd name="connsiteX9" fmla="*/ 4392488 w 4392488"/>
              <a:gd name="connsiteY9" fmla="*/ 347172 h 738664"/>
              <a:gd name="connsiteX10" fmla="*/ 4392488 w 4392488"/>
              <a:gd name="connsiteY10" fmla="*/ 738664 h 738664"/>
              <a:gd name="connsiteX11" fmla="*/ 3975202 w 4392488"/>
              <a:gd name="connsiteY11" fmla="*/ 738664 h 738664"/>
              <a:gd name="connsiteX12" fmla="*/ 3513990 w 4392488"/>
              <a:gd name="connsiteY12" fmla="*/ 738664 h 738664"/>
              <a:gd name="connsiteX13" fmla="*/ 2921005 w 4392488"/>
              <a:gd name="connsiteY13" fmla="*/ 738664 h 738664"/>
              <a:gd name="connsiteX14" fmla="*/ 2284094 w 4392488"/>
              <a:gd name="connsiteY14" fmla="*/ 738664 h 738664"/>
              <a:gd name="connsiteX15" fmla="*/ 1778958 w 4392488"/>
              <a:gd name="connsiteY15" fmla="*/ 738664 h 738664"/>
              <a:gd name="connsiteX16" fmla="*/ 1142047 w 4392488"/>
              <a:gd name="connsiteY16" fmla="*/ 738664 h 738664"/>
              <a:gd name="connsiteX17" fmla="*/ 680836 w 4392488"/>
              <a:gd name="connsiteY17" fmla="*/ 738664 h 738664"/>
              <a:gd name="connsiteX18" fmla="*/ 0 w 4392488"/>
              <a:gd name="connsiteY18" fmla="*/ 738664 h 738664"/>
              <a:gd name="connsiteX19" fmla="*/ 0 w 4392488"/>
              <a:gd name="connsiteY19" fmla="*/ 391492 h 738664"/>
              <a:gd name="connsiteX20" fmla="*/ 0 w 4392488"/>
              <a:gd name="connsiteY20" fmla="*/ 0 h 73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392488" h="738664" fill="none" extrusionOk="0">
                <a:moveTo>
                  <a:pt x="0" y="0"/>
                </a:moveTo>
                <a:cubicBezTo>
                  <a:pt x="124021" y="-49980"/>
                  <a:pt x="259064" y="19203"/>
                  <a:pt x="461211" y="0"/>
                </a:cubicBezTo>
                <a:cubicBezTo>
                  <a:pt x="663358" y="-19203"/>
                  <a:pt x="825223" y="43375"/>
                  <a:pt x="966347" y="0"/>
                </a:cubicBezTo>
                <a:cubicBezTo>
                  <a:pt x="1107471" y="-43375"/>
                  <a:pt x="1253608" y="25893"/>
                  <a:pt x="1427559" y="0"/>
                </a:cubicBezTo>
                <a:cubicBezTo>
                  <a:pt x="1601510" y="-25893"/>
                  <a:pt x="1749841" y="55096"/>
                  <a:pt x="2020544" y="0"/>
                </a:cubicBezTo>
                <a:cubicBezTo>
                  <a:pt x="2291247" y="-55096"/>
                  <a:pt x="2400242" y="39121"/>
                  <a:pt x="2569605" y="0"/>
                </a:cubicBezTo>
                <a:cubicBezTo>
                  <a:pt x="2738968" y="-39121"/>
                  <a:pt x="2969403" y="63168"/>
                  <a:pt x="3118666" y="0"/>
                </a:cubicBezTo>
                <a:cubicBezTo>
                  <a:pt x="3267929" y="-63168"/>
                  <a:pt x="3466451" y="20178"/>
                  <a:pt x="3755577" y="0"/>
                </a:cubicBezTo>
                <a:cubicBezTo>
                  <a:pt x="4044703" y="-20178"/>
                  <a:pt x="4245675" y="46356"/>
                  <a:pt x="4392488" y="0"/>
                </a:cubicBezTo>
                <a:cubicBezTo>
                  <a:pt x="4408747" y="114715"/>
                  <a:pt x="4367359" y="251356"/>
                  <a:pt x="4392488" y="347172"/>
                </a:cubicBezTo>
                <a:cubicBezTo>
                  <a:pt x="4417617" y="442988"/>
                  <a:pt x="4346373" y="624980"/>
                  <a:pt x="4392488" y="738664"/>
                </a:cubicBezTo>
                <a:cubicBezTo>
                  <a:pt x="4298907" y="781967"/>
                  <a:pt x="4171633" y="723976"/>
                  <a:pt x="3975202" y="738664"/>
                </a:cubicBezTo>
                <a:cubicBezTo>
                  <a:pt x="3778771" y="753352"/>
                  <a:pt x="3700603" y="689324"/>
                  <a:pt x="3513990" y="738664"/>
                </a:cubicBezTo>
                <a:cubicBezTo>
                  <a:pt x="3327377" y="788004"/>
                  <a:pt x="3181990" y="719708"/>
                  <a:pt x="2921005" y="738664"/>
                </a:cubicBezTo>
                <a:cubicBezTo>
                  <a:pt x="2660021" y="757620"/>
                  <a:pt x="2420625" y="697810"/>
                  <a:pt x="2284094" y="738664"/>
                </a:cubicBezTo>
                <a:cubicBezTo>
                  <a:pt x="2147563" y="779518"/>
                  <a:pt x="2031049" y="724364"/>
                  <a:pt x="1778958" y="738664"/>
                </a:cubicBezTo>
                <a:cubicBezTo>
                  <a:pt x="1526867" y="752964"/>
                  <a:pt x="1402521" y="696105"/>
                  <a:pt x="1142047" y="738664"/>
                </a:cubicBezTo>
                <a:cubicBezTo>
                  <a:pt x="881573" y="781223"/>
                  <a:pt x="911066" y="685347"/>
                  <a:pt x="680836" y="738664"/>
                </a:cubicBezTo>
                <a:cubicBezTo>
                  <a:pt x="450606" y="791981"/>
                  <a:pt x="330318" y="671636"/>
                  <a:pt x="0" y="738664"/>
                </a:cubicBezTo>
                <a:cubicBezTo>
                  <a:pt x="-26732" y="647075"/>
                  <a:pt x="24597" y="537822"/>
                  <a:pt x="0" y="391492"/>
                </a:cubicBezTo>
                <a:cubicBezTo>
                  <a:pt x="-24597" y="245162"/>
                  <a:pt x="19532" y="101530"/>
                  <a:pt x="0" y="0"/>
                </a:cubicBezTo>
                <a:close/>
              </a:path>
              <a:path w="4392488" h="738664" stroke="0" extrusionOk="0">
                <a:moveTo>
                  <a:pt x="0" y="0"/>
                </a:moveTo>
                <a:cubicBezTo>
                  <a:pt x="206033" y="-47788"/>
                  <a:pt x="283698" y="58509"/>
                  <a:pt x="505136" y="0"/>
                </a:cubicBezTo>
                <a:cubicBezTo>
                  <a:pt x="726574" y="-58509"/>
                  <a:pt x="801220" y="1888"/>
                  <a:pt x="922422" y="0"/>
                </a:cubicBezTo>
                <a:cubicBezTo>
                  <a:pt x="1043624" y="-1888"/>
                  <a:pt x="1260060" y="46456"/>
                  <a:pt x="1559333" y="0"/>
                </a:cubicBezTo>
                <a:cubicBezTo>
                  <a:pt x="1858606" y="-46456"/>
                  <a:pt x="1939431" y="21341"/>
                  <a:pt x="2064469" y="0"/>
                </a:cubicBezTo>
                <a:cubicBezTo>
                  <a:pt x="2189507" y="-21341"/>
                  <a:pt x="2454367" y="10866"/>
                  <a:pt x="2569605" y="0"/>
                </a:cubicBezTo>
                <a:cubicBezTo>
                  <a:pt x="2684843" y="-10866"/>
                  <a:pt x="2983752" y="6518"/>
                  <a:pt x="3206516" y="0"/>
                </a:cubicBezTo>
                <a:cubicBezTo>
                  <a:pt x="3429280" y="-6518"/>
                  <a:pt x="3565497" y="41210"/>
                  <a:pt x="3667727" y="0"/>
                </a:cubicBezTo>
                <a:cubicBezTo>
                  <a:pt x="3769957" y="-41210"/>
                  <a:pt x="4214751" y="54506"/>
                  <a:pt x="4392488" y="0"/>
                </a:cubicBezTo>
                <a:cubicBezTo>
                  <a:pt x="4426389" y="128146"/>
                  <a:pt x="4378054" y="284394"/>
                  <a:pt x="4392488" y="384105"/>
                </a:cubicBezTo>
                <a:cubicBezTo>
                  <a:pt x="4406922" y="483816"/>
                  <a:pt x="4379169" y="650359"/>
                  <a:pt x="4392488" y="738664"/>
                </a:cubicBezTo>
                <a:cubicBezTo>
                  <a:pt x="4182343" y="759140"/>
                  <a:pt x="4106448" y="706849"/>
                  <a:pt x="3843427" y="738664"/>
                </a:cubicBezTo>
                <a:cubicBezTo>
                  <a:pt x="3580406" y="770479"/>
                  <a:pt x="3482041" y="698499"/>
                  <a:pt x="3338291" y="738664"/>
                </a:cubicBezTo>
                <a:cubicBezTo>
                  <a:pt x="3194541" y="778829"/>
                  <a:pt x="2980437" y="727119"/>
                  <a:pt x="2701380" y="738664"/>
                </a:cubicBezTo>
                <a:cubicBezTo>
                  <a:pt x="2422323" y="750209"/>
                  <a:pt x="2268222" y="670935"/>
                  <a:pt x="2064469" y="738664"/>
                </a:cubicBezTo>
                <a:cubicBezTo>
                  <a:pt x="1860716" y="806393"/>
                  <a:pt x="1796119" y="729685"/>
                  <a:pt x="1603258" y="738664"/>
                </a:cubicBezTo>
                <a:cubicBezTo>
                  <a:pt x="1410397" y="747643"/>
                  <a:pt x="1195063" y="678670"/>
                  <a:pt x="1054197" y="738664"/>
                </a:cubicBezTo>
                <a:cubicBezTo>
                  <a:pt x="913331" y="798658"/>
                  <a:pt x="512731" y="686487"/>
                  <a:pt x="0" y="738664"/>
                </a:cubicBezTo>
                <a:cubicBezTo>
                  <a:pt x="-15049" y="598021"/>
                  <a:pt x="10302" y="538879"/>
                  <a:pt x="0" y="369332"/>
                </a:cubicBezTo>
                <a:cubicBezTo>
                  <a:pt x="-10302" y="199785"/>
                  <a:pt x="8008" y="159412"/>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ctr"/>
            <a:r>
              <a:rPr lang="pl-PL" sz="1400" dirty="0"/>
              <a:t>Dla </a:t>
            </a:r>
            <a:r>
              <a:rPr lang="pl-PL" sz="1400" b="1" dirty="0">
                <a:solidFill>
                  <a:schemeClr val="accent1">
                    <a:lumMod val="75000"/>
                  </a:schemeClr>
                </a:solidFill>
              </a:rPr>
              <a:t>FENX.02.04-IW.01-001/23</a:t>
            </a:r>
            <a:r>
              <a:rPr lang="pl-PL" sz="1400" dirty="0"/>
              <a:t> „Adaptacja … typ projektu: Opracowanie planów adaptacji do zmian klimatu (MPA)”, </a:t>
            </a:r>
            <a:r>
              <a:rPr lang="pl-PL" sz="1400" b="1" dirty="0">
                <a:solidFill>
                  <a:schemeClr val="accent1">
                    <a:lumMod val="75000"/>
                  </a:schemeClr>
                </a:solidFill>
              </a:rPr>
              <a:t>studium wykonalności nie jest wymagane</a:t>
            </a:r>
            <a:r>
              <a:rPr lang="pl-PL" sz="1400" dirty="0"/>
              <a:t>.</a:t>
            </a:r>
          </a:p>
        </p:txBody>
      </p:sp>
      <p:pic>
        <p:nvPicPr>
          <p:cNvPr id="6" name="Obraz 5">
            <a:extLst>
              <a:ext uri="{FF2B5EF4-FFF2-40B4-BE49-F238E27FC236}">
                <a16:creationId xmlns:a16="http://schemas.microsoft.com/office/drawing/2014/main" id="{1E6E0BE0-3E36-FD98-72AC-944DA6D44E24}"/>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95151" y="6577071"/>
            <a:ext cx="10066237" cy="1065532"/>
          </a:xfrm>
          <a:prstGeom prst="rect">
            <a:avLst/>
          </a:prstGeom>
        </p:spPr>
      </p:pic>
    </p:spTree>
    <p:extLst>
      <p:ext uri="{BB962C8B-B14F-4D97-AF65-F5344CB8AC3E}">
        <p14:creationId xmlns:p14="http://schemas.microsoft.com/office/powerpoint/2010/main" val="2231482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895351" y="1115541"/>
            <a:ext cx="8640763" cy="4679950"/>
          </a:xfrm>
        </p:spPr>
        <p:txBody>
          <a:bodyPr>
            <a:normAutofit fontScale="85000" lnSpcReduction="10000"/>
          </a:bodyPr>
          <a:lstStyle/>
          <a:p>
            <a:pPr marL="342900" indent="-342900">
              <a:spcBef>
                <a:spcPts val="1200"/>
              </a:spcBef>
              <a:buFont typeface="+mj-lt"/>
              <a:buAutoNum type="arabicParenR" startAt="2"/>
            </a:pPr>
            <a:r>
              <a:rPr lang="pl-PL" dirty="0"/>
              <a:t>SW składa się z dwóch części:</a:t>
            </a:r>
          </a:p>
          <a:p>
            <a:pPr marL="360000" indent="-216000" algn="just">
              <a:spcBef>
                <a:spcPts val="600"/>
              </a:spcBef>
              <a:buFont typeface="+mj-lt"/>
              <a:buAutoNum type="alphaLcParenR"/>
            </a:pPr>
            <a:r>
              <a:rPr lang="pl-PL" dirty="0"/>
              <a:t>części opisowej - plik tekstowy (stanowiący odrębny załącznik do wniosku o dofinansowanie, tj. wersja elektroniczna) </a:t>
            </a:r>
          </a:p>
          <a:p>
            <a:pPr marL="360000" indent="-216000" algn="just">
              <a:spcBef>
                <a:spcPts val="600"/>
              </a:spcBef>
              <a:buFont typeface="+mj-lt"/>
              <a:buAutoNum type="alphaLcParenR"/>
            </a:pPr>
            <a:r>
              <a:rPr lang="pl-PL" dirty="0"/>
              <a:t>części obliczeniowej – czyli aktywnego modelu finansowego (plik arkusza kalkulacyjnego stanowiący odrębny załącznik do wniosku o dofinansowanie, tj. wersja elektroniczna), który powinien:</a:t>
            </a:r>
          </a:p>
          <a:p>
            <a:pPr marL="429750" indent="-285750" algn="just">
              <a:spcBef>
                <a:spcPts val="600"/>
              </a:spcBef>
              <a:buFont typeface="Wingdings" panose="05000000000000000000" pitchFamily="2" charset="2"/>
              <a:buChar char="v"/>
            </a:pPr>
            <a:r>
              <a:rPr lang="pl-PL" dirty="0"/>
              <a:t>posiadać odrębnie ujęte założenia, obliczenia i wyniki;</a:t>
            </a:r>
          </a:p>
          <a:p>
            <a:pPr marL="429750" indent="-285750" algn="just">
              <a:spcBef>
                <a:spcPts val="600"/>
              </a:spcBef>
              <a:buFont typeface="Wingdings" panose="05000000000000000000" pitchFamily="2" charset="2"/>
              <a:buChar char="v"/>
            </a:pPr>
            <a:r>
              <a:rPr lang="pl-PL" dirty="0"/>
              <a:t>zawierać powiązania pomiędzy poszczególnymi skoroszytami arkusza kalkulacyjnego za pomocą aktywnych formuł, aby można było prześledzić poprawność przeprowadzonych obliczeń;</a:t>
            </a:r>
          </a:p>
          <a:p>
            <a:pPr marL="428400" indent="-284400" algn="just">
              <a:buFont typeface="Wingdings" panose="05000000000000000000" pitchFamily="2" charset="2"/>
              <a:buChar char="v"/>
            </a:pPr>
            <a:r>
              <a:rPr lang="pl-PL" dirty="0"/>
              <a:t>umożliwiać weryfikację poprawności dokonanych wyliczeń oraz zawierać wydzieloną część zawierającą założenia będące podstawą wyliczeń. Arkusz kalkulacyjny nie powinien być chroniony i skompresowany (tzn. formuły winny być odblokowane formuły). </a:t>
            </a:r>
          </a:p>
        </p:txBody>
      </p:sp>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pPr>
                <a:defRPr/>
              </a:pPr>
              <a:t>8</a:t>
            </a:fld>
            <a:endParaRPr lang="pl-PL" altLang="pl-PL"/>
          </a:p>
        </p:txBody>
      </p:sp>
      <p:sp>
        <p:nvSpPr>
          <p:cNvPr id="5" name="Tytuł 1">
            <a:extLst>
              <a:ext uri="{FF2B5EF4-FFF2-40B4-BE49-F238E27FC236}">
                <a16:creationId xmlns:a16="http://schemas.microsoft.com/office/drawing/2014/main" id="{CE46FE97-AD20-61F9-969B-717DA9825C1F}"/>
              </a:ext>
            </a:extLst>
          </p:cNvPr>
          <p:cNvSpPr>
            <a:spLocks noGrp="1"/>
          </p:cNvSpPr>
          <p:nvPr>
            <p:ph type="title"/>
          </p:nvPr>
        </p:nvSpPr>
        <p:spPr>
          <a:xfrm>
            <a:off x="1679327" y="356869"/>
            <a:ext cx="8640763" cy="539750"/>
          </a:xfrm>
        </p:spPr>
        <p:txBody>
          <a:bodyPr>
            <a:normAutofit/>
          </a:bodyPr>
          <a:lstStyle/>
          <a:p>
            <a:pPr marL="631825" indent="-631825"/>
            <a:r>
              <a:rPr lang="pl-PL" sz="3200" dirty="0"/>
              <a:t>II.2	Załączniki do wniosku – c.d.</a:t>
            </a:r>
          </a:p>
        </p:txBody>
      </p:sp>
      <p:sp>
        <p:nvSpPr>
          <p:cNvPr id="6" name="pole tekstowe 5">
            <a:extLst>
              <a:ext uri="{FF2B5EF4-FFF2-40B4-BE49-F238E27FC236}">
                <a16:creationId xmlns:a16="http://schemas.microsoft.com/office/drawing/2014/main" id="{13BFD3BB-1B77-77AD-4032-EB784767F1E0}"/>
              </a:ext>
            </a:extLst>
          </p:cNvPr>
          <p:cNvSpPr txBox="1"/>
          <p:nvPr/>
        </p:nvSpPr>
        <p:spPr>
          <a:xfrm>
            <a:off x="8160047" y="5613137"/>
            <a:ext cx="4968552" cy="830997"/>
          </a:xfrm>
          <a:custGeom>
            <a:avLst/>
            <a:gdLst>
              <a:gd name="connsiteX0" fmla="*/ 0 w 4968552"/>
              <a:gd name="connsiteY0" fmla="*/ 0 h 830997"/>
              <a:gd name="connsiteX1" fmla="*/ 651432 w 4968552"/>
              <a:gd name="connsiteY1" fmla="*/ 0 h 830997"/>
              <a:gd name="connsiteX2" fmla="*/ 1253179 w 4968552"/>
              <a:gd name="connsiteY2" fmla="*/ 0 h 830997"/>
              <a:gd name="connsiteX3" fmla="*/ 1805241 w 4968552"/>
              <a:gd name="connsiteY3" fmla="*/ 0 h 830997"/>
              <a:gd name="connsiteX4" fmla="*/ 2357302 w 4968552"/>
              <a:gd name="connsiteY4" fmla="*/ 0 h 830997"/>
              <a:gd name="connsiteX5" fmla="*/ 3008734 w 4968552"/>
              <a:gd name="connsiteY5" fmla="*/ 0 h 830997"/>
              <a:gd name="connsiteX6" fmla="*/ 3610481 w 4968552"/>
              <a:gd name="connsiteY6" fmla="*/ 0 h 830997"/>
              <a:gd name="connsiteX7" fmla="*/ 4013486 w 4968552"/>
              <a:gd name="connsiteY7" fmla="*/ 0 h 830997"/>
              <a:gd name="connsiteX8" fmla="*/ 4968552 w 4968552"/>
              <a:gd name="connsiteY8" fmla="*/ 0 h 830997"/>
              <a:gd name="connsiteX9" fmla="*/ 4968552 w 4968552"/>
              <a:gd name="connsiteY9" fmla="*/ 432118 h 830997"/>
              <a:gd name="connsiteX10" fmla="*/ 4968552 w 4968552"/>
              <a:gd name="connsiteY10" fmla="*/ 830997 h 830997"/>
              <a:gd name="connsiteX11" fmla="*/ 4515862 w 4968552"/>
              <a:gd name="connsiteY11" fmla="*/ 830997 h 830997"/>
              <a:gd name="connsiteX12" fmla="*/ 3864429 w 4968552"/>
              <a:gd name="connsiteY12" fmla="*/ 830997 h 830997"/>
              <a:gd name="connsiteX13" fmla="*/ 3362054 w 4968552"/>
              <a:gd name="connsiteY13" fmla="*/ 830997 h 830997"/>
              <a:gd name="connsiteX14" fmla="*/ 2710621 w 4968552"/>
              <a:gd name="connsiteY14" fmla="*/ 830997 h 830997"/>
              <a:gd name="connsiteX15" fmla="*/ 2257931 w 4968552"/>
              <a:gd name="connsiteY15" fmla="*/ 830997 h 830997"/>
              <a:gd name="connsiteX16" fmla="*/ 1854926 w 4968552"/>
              <a:gd name="connsiteY16" fmla="*/ 830997 h 830997"/>
              <a:gd name="connsiteX17" fmla="*/ 1451921 w 4968552"/>
              <a:gd name="connsiteY17" fmla="*/ 830997 h 830997"/>
              <a:gd name="connsiteX18" fmla="*/ 850174 w 4968552"/>
              <a:gd name="connsiteY18" fmla="*/ 830997 h 830997"/>
              <a:gd name="connsiteX19" fmla="*/ 0 w 4968552"/>
              <a:gd name="connsiteY19" fmla="*/ 830997 h 830997"/>
              <a:gd name="connsiteX20" fmla="*/ 0 w 4968552"/>
              <a:gd name="connsiteY20" fmla="*/ 415499 h 830997"/>
              <a:gd name="connsiteX21" fmla="*/ 0 w 4968552"/>
              <a:gd name="connsiteY21"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968552" h="830997" fill="none" extrusionOk="0">
                <a:moveTo>
                  <a:pt x="0" y="0"/>
                </a:moveTo>
                <a:cubicBezTo>
                  <a:pt x="130718" y="-2423"/>
                  <a:pt x="421100" y="14974"/>
                  <a:pt x="651432" y="0"/>
                </a:cubicBezTo>
                <a:cubicBezTo>
                  <a:pt x="881764" y="-14974"/>
                  <a:pt x="1111104" y="50214"/>
                  <a:pt x="1253179" y="0"/>
                </a:cubicBezTo>
                <a:cubicBezTo>
                  <a:pt x="1395254" y="-50214"/>
                  <a:pt x="1677964" y="11983"/>
                  <a:pt x="1805241" y="0"/>
                </a:cubicBezTo>
                <a:cubicBezTo>
                  <a:pt x="1932518" y="-11983"/>
                  <a:pt x="2207543" y="41891"/>
                  <a:pt x="2357302" y="0"/>
                </a:cubicBezTo>
                <a:cubicBezTo>
                  <a:pt x="2507061" y="-41891"/>
                  <a:pt x="2778350" y="22280"/>
                  <a:pt x="3008734" y="0"/>
                </a:cubicBezTo>
                <a:cubicBezTo>
                  <a:pt x="3239118" y="-22280"/>
                  <a:pt x="3374710" y="52101"/>
                  <a:pt x="3610481" y="0"/>
                </a:cubicBezTo>
                <a:cubicBezTo>
                  <a:pt x="3846252" y="-52101"/>
                  <a:pt x="3837192" y="20582"/>
                  <a:pt x="4013486" y="0"/>
                </a:cubicBezTo>
                <a:cubicBezTo>
                  <a:pt x="4189781" y="-20582"/>
                  <a:pt x="4529633" y="40464"/>
                  <a:pt x="4968552" y="0"/>
                </a:cubicBezTo>
                <a:cubicBezTo>
                  <a:pt x="4992940" y="157668"/>
                  <a:pt x="4936702" y="240282"/>
                  <a:pt x="4968552" y="432118"/>
                </a:cubicBezTo>
                <a:cubicBezTo>
                  <a:pt x="5000402" y="623954"/>
                  <a:pt x="4934080" y="694528"/>
                  <a:pt x="4968552" y="830997"/>
                </a:cubicBezTo>
                <a:cubicBezTo>
                  <a:pt x="4761878" y="869674"/>
                  <a:pt x="4670623" y="830350"/>
                  <a:pt x="4515862" y="830997"/>
                </a:cubicBezTo>
                <a:cubicBezTo>
                  <a:pt x="4361101" y="831644"/>
                  <a:pt x="4174700" y="762047"/>
                  <a:pt x="3864429" y="830997"/>
                </a:cubicBezTo>
                <a:cubicBezTo>
                  <a:pt x="3554158" y="899947"/>
                  <a:pt x="3603528" y="773621"/>
                  <a:pt x="3362054" y="830997"/>
                </a:cubicBezTo>
                <a:cubicBezTo>
                  <a:pt x="3120580" y="888373"/>
                  <a:pt x="2846690" y="792861"/>
                  <a:pt x="2710621" y="830997"/>
                </a:cubicBezTo>
                <a:cubicBezTo>
                  <a:pt x="2574552" y="869133"/>
                  <a:pt x="2391718" y="778683"/>
                  <a:pt x="2257931" y="830997"/>
                </a:cubicBezTo>
                <a:cubicBezTo>
                  <a:pt x="2124144" y="883311"/>
                  <a:pt x="1937470" y="799627"/>
                  <a:pt x="1854926" y="830997"/>
                </a:cubicBezTo>
                <a:cubicBezTo>
                  <a:pt x="1772383" y="862367"/>
                  <a:pt x="1646597" y="785292"/>
                  <a:pt x="1451921" y="830997"/>
                </a:cubicBezTo>
                <a:cubicBezTo>
                  <a:pt x="1257246" y="876702"/>
                  <a:pt x="1013795" y="823827"/>
                  <a:pt x="850174" y="830997"/>
                </a:cubicBezTo>
                <a:cubicBezTo>
                  <a:pt x="686553" y="838167"/>
                  <a:pt x="335825" y="828845"/>
                  <a:pt x="0" y="830997"/>
                </a:cubicBezTo>
                <a:cubicBezTo>
                  <a:pt x="-47585" y="703953"/>
                  <a:pt x="19868" y="554803"/>
                  <a:pt x="0" y="415499"/>
                </a:cubicBezTo>
                <a:cubicBezTo>
                  <a:pt x="-19868" y="276195"/>
                  <a:pt x="19858" y="155802"/>
                  <a:pt x="0" y="0"/>
                </a:cubicBezTo>
                <a:close/>
              </a:path>
              <a:path w="4968552" h="830997" stroke="0" extrusionOk="0">
                <a:moveTo>
                  <a:pt x="0" y="0"/>
                </a:moveTo>
                <a:cubicBezTo>
                  <a:pt x="240284" y="-45377"/>
                  <a:pt x="383129" y="40654"/>
                  <a:pt x="502376" y="0"/>
                </a:cubicBezTo>
                <a:cubicBezTo>
                  <a:pt x="621623" y="-40654"/>
                  <a:pt x="794637" y="28234"/>
                  <a:pt x="905381" y="0"/>
                </a:cubicBezTo>
                <a:cubicBezTo>
                  <a:pt x="1016126" y="-28234"/>
                  <a:pt x="1334038" y="35582"/>
                  <a:pt x="1556813" y="0"/>
                </a:cubicBezTo>
                <a:cubicBezTo>
                  <a:pt x="1779588" y="-35582"/>
                  <a:pt x="1942057" y="19347"/>
                  <a:pt x="2059189" y="0"/>
                </a:cubicBezTo>
                <a:cubicBezTo>
                  <a:pt x="2176321" y="-19347"/>
                  <a:pt x="2451188" y="22833"/>
                  <a:pt x="2561565" y="0"/>
                </a:cubicBezTo>
                <a:cubicBezTo>
                  <a:pt x="2671942" y="-22833"/>
                  <a:pt x="2937574" y="19783"/>
                  <a:pt x="3212997" y="0"/>
                </a:cubicBezTo>
                <a:cubicBezTo>
                  <a:pt x="3488420" y="-19783"/>
                  <a:pt x="3456487" y="16475"/>
                  <a:pt x="3665687" y="0"/>
                </a:cubicBezTo>
                <a:cubicBezTo>
                  <a:pt x="3874887" y="-16475"/>
                  <a:pt x="4032630" y="68378"/>
                  <a:pt x="4317120" y="0"/>
                </a:cubicBezTo>
                <a:cubicBezTo>
                  <a:pt x="4601610" y="-68378"/>
                  <a:pt x="4745012" y="12394"/>
                  <a:pt x="4968552" y="0"/>
                </a:cubicBezTo>
                <a:cubicBezTo>
                  <a:pt x="5011918" y="150474"/>
                  <a:pt x="4933028" y="224543"/>
                  <a:pt x="4968552" y="415499"/>
                </a:cubicBezTo>
                <a:cubicBezTo>
                  <a:pt x="5004076" y="606455"/>
                  <a:pt x="4924196" y="665240"/>
                  <a:pt x="4968552" y="830997"/>
                </a:cubicBezTo>
                <a:cubicBezTo>
                  <a:pt x="4672939" y="886177"/>
                  <a:pt x="4663891" y="815663"/>
                  <a:pt x="4366805" y="830997"/>
                </a:cubicBezTo>
                <a:cubicBezTo>
                  <a:pt x="4069719" y="846331"/>
                  <a:pt x="4003717" y="769531"/>
                  <a:pt x="3715373" y="830997"/>
                </a:cubicBezTo>
                <a:cubicBezTo>
                  <a:pt x="3427029" y="892463"/>
                  <a:pt x="3358484" y="770131"/>
                  <a:pt x="3063940" y="830997"/>
                </a:cubicBezTo>
                <a:cubicBezTo>
                  <a:pt x="2769396" y="891863"/>
                  <a:pt x="2727822" y="823234"/>
                  <a:pt x="2611250" y="830997"/>
                </a:cubicBezTo>
                <a:cubicBezTo>
                  <a:pt x="2494678" y="838760"/>
                  <a:pt x="2238800" y="787373"/>
                  <a:pt x="2059189" y="830997"/>
                </a:cubicBezTo>
                <a:cubicBezTo>
                  <a:pt x="1879578" y="874621"/>
                  <a:pt x="1633096" y="809263"/>
                  <a:pt x="1407756" y="830997"/>
                </a:cubicBezTo>
                <a:cubicBezTo>
                  <a:pt x="1182416" y="852731"/>
                  <a:pt x="1072267" y="805013"/>
                  <a:pt x="855695" y="830997"/>
                </a:cubicBezTo>
                <a:cubicBezTo>
                  <a:pt x="639123" y="856981"/>
                  <a:pt x="323886" y="730912"/>
                  <a:pt x="0" y="830997"/>
                </a:cubicBezTo>
                <a:cubicBezTo>
                  <a:pt x="-10421" y="746849"/>
                  <a:pt x="34790" y="620977"/>
                  <a:pt x="0" y="432118"/>
                </a:cubicBezTo>
                <a:cubicBezTo>
                  <a:pt x="-34790" y="243259"/>
                  <a:pt x="5423" y="107780"/>
                  <a:pt x="0" y="0"/>
                </a:cubicBezTo>
                <a:close/>
              </a:path>
            </a:pathLst>
          </a:custGeom>
          <a:solidFill>
            <a:schemeClr val="bg1">
              <a:lumMod val="85000"/>
            </a:schemeClr>
          </a:solidFill>
          <a:ln w="12700">
            <a:solidFill>
              <a:schemeClr val="bg1">
                <a:lumMod val="8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a:effectLst>
            <a:outerShdw blurRad="50800" dist="38100" algn="l" rotWithShape="0">
              <a:prstClr val="black">
                <a:alpha val="40000"/>
              </a:prstClr>
            </a:outerShdw>
          </a:effectLst>
        </p:spPr>
        <p:txBody>
          <a:bodyPr wrap="square" rtlCol="0">
            <a:spAutoFit/>
          </a:bodyPr>
          <a:lstStyle/>
          <a:p>
            <a:pPr algn="just"/>
            <a:r>
              <a:rPr lang="pl-PL" sz="1600" dirty="0"/>
              <a:t>W formułach wyliczeń </a:t>
            </a:r>
            <a:r>
              <a:rPr lang="pl-PL" sz="1600" b="1" dirty="0">
                <a:solidFill>
                  <a:schemeClr val="accent1">
                    <a:lumMod val="75000"/>
                  </a:schemeClr>
                </a:solidFill>
              </a:rPr>
              <a:t>niedozwolone jest umieszczanie wartości liczbowych „dopisywanych” do treści formuł wyliczeń</a:t>
            </a:r>
            <a:r>
              <a:rPr lang="pl-PL" sz="1600" dirty="0"/>
              <a:t> (np. odręczne „dopisywanie” stawki VAT itp.).</a:t>
            </a:r>
          </a:p>
        </p:txBody>
      </p:sp>
      <p:pic>
        <p:nvPicPr>
          <p:cNvPr id="2" name="Obraz 1">
            <a:extLst>
              <a:ext uri="{FF2B5EF4-FFF2-40B4-BE49-F238E27FC236}">
                <a16:creationId xmlns:a16="http://schemas.microsoft.com/office/drawing/2014/main" id="{2B1FB641-7BC3-FE79-31DE-14AAE4585360}"/>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3190" y="6577071"/>
            <a:ext cx="10066237" cy="1065532"/>
          </a:xfrm>
          <a:prstGeom prst="rect">
            <a:avLst/>
          </a:prstGeom>
        </p:spPr>
      </p:pic>
    </p:spTree>
    <p:extLst>
      <p:ext uri="{BB962C8B-B14F-4D97-AF65-F5344CB8AC3E}">
        <p14:creationId xmlns:p14="http://schemas.microsoft.com/office/powerpoint/2010/main" val="1490478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79327" y="307663"/>
            <a:ext cx="8640763" cy="525275"/>
          </a:xfrm>
        </p:spPr>
        <p:txBody>
          <a:bodyPr>
            <a:normAutofit/>
          </a:bodyPr>
          <a:lstStyle/>
          <a:p>
            <a:pPr marL="633600" indent="-633600"/>
            <a:r>
              <a:rPr lang="pl-PL" sz="3200" dirty="0"/>
              <a:t>II.2	Załączniki do wniosku – c.d.</a:t>
            </a:r>
          </a:p>
        </p:txBody>
      </p:sp>
      <p:sp>
        <p:nvSpPr>
          <p:cNvPr id="3" name="Symbol zastępczy zawartości 2"/>
          <p:cNvSpPr>
            <a:spLocks noGrp="1"/>
          </p:cNvSpPr>
          <p:nvPr>
            <p:ph idx="1"/>
          </p:nvPr>
        </p:nvSpPr>
        <p:spPr>
          <a:xfrm>
            <a:off x="1689019" y="894113"/>
            <a:ext cx="10568190" cy="5401056"/>
          </a:xfrm>
        </p:spPr>
        <p:txBody>
          <a:bodyPr/>
          <a:lstStyle/>
          <a:p>
            <a:pPr algn="just">
              <a:buFont typeface="Wingdings" panose="05000000000000000000" pitchFamily="2" charset="2"/>
              <a:buChar char="Ø"/>
            </a:pPr>
            <a:r>
              <a:rPr lang="pl-PL" dirty="0"/>
              <a:t>Uchwała Rady Gminy lub organu założycielskiego (dla jednostek innych niż gmina) upoważniająca do złożenia wniosku o dofinansowanie oraz przyjęcia do realizacji projektu określonego w studium wykonalności, </a:t>
            </a:r>
          </a:p>
          <a:p>
            <a:pPr algn="just">
              <a:spcBef>
                <a:spcPts val="600"/>
              </a:spcBef>
              <a:buFont typeface="Wingdings" panose="05000000000000000000" pitchFamily="2" charset="2"/>
              <a:buChar char="Ø"/>
            </a:pPr>
            <a:r>
              <a:rPr lang="pl-PL" dirty="0"/>
              <a:t>Oświadczenie Wnioskodawcy o zapewnieniu udziału własnego. </a:t>
            </a:r>
          </a:p>
          <a:p>
            <a:pPr marL="0" indent="0" algn="just">
              <a:buNone/>
            </a:pPr>
            <a:r>
              <a:rPr lang="pl-PL" b="1" dirty="0"/>
              <a:t>Dla oceny wniosku o dofinansowanie kluczowe jest wypełnienie formularza wniosku o dofinansowanie i jego załączników zgodnie z wymogami konkursu oraz wysłanie ich w wymaganej formie, tj. np.:</a:t>
            </a:r>
          </a:p>
          <a:p>
            <a:pPr marL="0" indent="0" algn="just">
              <a:buNone/>
            </a:pPr>
            <a:endParaRPr lang="pl-PL" dirty="0"/>
          </a:p>
          <a:p>
            <a:endParaRPr lang="pl-PL" dirty="0"/>
          </a:p>
          <a:p>
            <a:endParaRPr lang="pl-PL" dirty="0"/>
          </a:p>
          <a:p>
            <a:endParaRPr lang="pl-PL" dirty="0"/>
          </a:p>
          <a:p>
            <a:endParaRPr lang="pl-PL" dirty="0"/>
          </a:p>
        </p:txBody>
      </p:sp>
      <p:sp>
        <p:nvSpPr>
          <p:cNvPr id="4" name="Symbol zastępczy numeru slajdu 3"/>
          <p:cNvSpPr>
            <a:spLocks noGrp="1"/>
          </p:cNvSpPr>
          <p:nvPr>
            <p:ph type="sldNum" sz="quarter" idx="10"/>
          </p:nvPr>
        </p:nvSpPr>
        <p:spPr/>
        <p:txBody>
          <a:bodyPr/>
          <a:lstStyle/>
          <a:p>
            <a:pPr>
              <a:defRPr/>
            </a:pPr>
            <a:fld id="{88E6BE7B-80CB-4926-B646-E23E8BCBFE23}" type="slidenum">
              <a:rPr lang="pl-PL" altLang="pl-PL" smtClean="0"/>
              <a:pPr>
                <a:defRPr/>
              </a:pPr>
              <a:t>9</a:t>
            </a:fld>
            <a:endParaRPr lang="pl-PL" altLang="pl-PL"/>
          </a:p>
        </p:txBody>
      </p:sp>
      <p:pic>
        <p:nvPicPr>
          <p:cNvPr id="5" name="Obraz 4"/>
          <p:cNvPicPr>
            <a:picLocks noChangeAspect="1"/>
          </p:cNvPicPr>
          <p:nvPr/>
        </p:nvPicPr>
        <p:blipFill>
          <a:blip r:embed="rId2"/>
          <a:stretch>
            <a:fillRect/>
          </a:stretch>
        </p:blipFill>
        <p:spPr>
          <a:xfrm>
            <a:off x="1984345" y="3347789"/>
            <a:ext cx="10568190" cy="3097036"/>
          </a:xfrm>
          <a:prstGeom prst="rect">
            <a:avLst/>
          </a:prstGeom>
        </p:spPr>
      </p:pic>
      <p:pic>
        <p:nvPicPr>
          <p:cNvPr id="6" name="Obraz 5">
            <a:extLst>
              <a:ext uri="{FF2B5EF4-FFF2-40B4-BE49-F238E27FC236}">
                <a16:creationId xmlns:a16="http://schemas.microsoft.com/office/drawing/2014/main" id="{22F59CB6-D271-3108-B5E7-FC43ACB71E2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3190" y="6577071"/>
            <a:ext cx="10066237" cy="1065532"/>
          </a:xfrm>
          <a:prstGeom prst="rect">
            <a:avLst/>
          </a:prstGeom>
        </p:spPr>
      </p:pic>
    </p:spTree>
    <p:extLst>
      <p:ext uri="{BB962C8B-B14F-4D97-AF65-F5344CB8AC3E}">
        <p14:creationId xmlns:p14="http://schemas.microsoft.com/office/powerpoint/2010/main" val="761124758"/>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Prezentacja z numerem strony</Template>
  <TotalTime>251</TotalTime>
  <Words>4724</Words>
  <Application>Microsoft Office PowerPoint</Application>
  <PresentationFormat>Niestandardowy</PresentationFormat>
  <Paragraphs>337</Paragraphs>
  <Slides>34</Slides>
  <Notes>3</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34</vt:i4>
      </vt:variant>
    </vt:vector>
  </HeadingPairs>
  <TitlesOfParts>
    <vt:vector size="42" baseType="lpstr">
      <vt:lpstr>Arial</vt:lpstr>
      <vt:lpstr>Calibri</vt:lpstr>
      <vt:lpstr>Courier New</vt:lpstr>
      <vt:lpstr>Open Sans</vt:lpstr>
      <vt:lpstr>Symbol</vt:lpstr>
      <vt:lpstr>Times New Roman</vt:lpstr>
      <vt:lpstr>Wingdings</vt:lpstr>
      <vt:lpstr>Motyw pakietu Office</vt:lpstr>
      <vt:lpstr>Prezentacja programu PowerPoint</vt:lpstr>
      <vt:lpstr>Spis treści</vt:lpstr>
      <vt:lpstr>I. OBOWIĄZUJĄCE DOKUMENTY</vt:lpstr>
      <vt:lpstr>I. OBOWIĄZUJĄCE DOKUMENTY- c.d.</vt:lpstr>
      <vt:lpstr>II. DOKUMENTY APLIKACYJNE</vt:lpstr>
      <vt:lpstr>II.1 Wniosek o dofinansowanie</vt:lpstr>
      <vt:lpstr>II.2  Załączniki do wniosku</vt:lpstr>
      <vt:lpstr>II.2 Załączniki do wniosku – c.d.</vt:lpstr>
      <vt:lpstr>II.2 Załączniki do wniosku – c.d.</vt:lpstr>
      <vt:lpstr>III. Analiza finansowa (AF) </vt:lpstr>
      <vt:lpstr>III. 1 Założenia do analizy finansowej </vt:lpstr>
      <vt:lpstr>III.1 Założenia do analizy finansowej </vt:lpstr>
      <vt:lpstr>III. 1 Założenia do analizy finansowej </vt:lpstr>
      <vt:lpstr>III. 1 Założenia do analizy finansowej </vt:lpstr>
      <vt:lpstr>III. 1 Założenia do analizy finansowej </vt:lpstr>
      <vt:lpstr>III. 1 Założenia do analizy finansowej </vt:lpstr>
      <vt:lpstr>III.2 Kalkulacja przychodów projektu (taryfy).</vt:lpstr>
      <vt:lpstr>III.3 Wykonalność i stabilność finansowa</vt:lpstr>
      <vt:lpstr>III.3 Wykonalność i stabilność finansowa – c.d.</vt:lpstr>
      <vt:lpstr>III.3 Wykonalność i stabilność finansowa – c.d.</vt:lpstr>
      <vt:lpstr>III.3 Wykonalność i stabilność finansowa – c.d.</vt:lpstr>
      <vt:lpstr>III.4 Efektywność finansowa projektu</vt:lpstr>
      <vt:lpstr>III.5 Analiza ekonomiczna, analiza kosztów i korzyści</vt:lpstr>
      <vt:lpstr>III.5 Analiza ekonomiczna, analiza kosztów i korzyści – c.d.</vt:lpstr>
      <vt:lpstr>III. 6 Analiza ryzyka i wrażliwości </vt:lpstr>
      <vt:lpstr>III. 6 Analiza ryzyka i wrażliwości – c.d.</vt:lpstr>
      <vt:lpstr>IV. KRYTERIA OCENY PROJEKTU</vt:lpstr>
      <vt:lpstr>IV. KRYTERIA OCENY PROJEKTU - cd.</vt:lpstr>
      <vt:lpstr>IV.  KRYTERIA OCENY PROJEKTU – cd. </vt:lpstr>
      <vt:lpstr>Prezentacja programu PowerPoint</vt:lpstr>
      <vt:lpstr>IV. KRYTERIA OCENY PROJEKTU – c.d.</vt:lpstr>
      <vt:lpstr>V. ZABEZPIECZENIE ZWROTU ŚRODKÓW</vt:lpstr>
      <vt:lpstr>V. ZABEZPIECZENIE ZWROTU ŚRODKÓW – c.d.</vt:lpstr>
      <vt:lpstr>Dziękujemy za uwagę.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dc:creator>
  <cp:lastModifiedBy>Błąd-Jarocki Mikołaj</cp:lastModifiedBy>
  <cp:revision>24</cp:revision>
  <dcterms:created xsi:type="dcterms:W3CDTF">2022-06-22T09:40:44Z</dcterms:created>
  <dcterms:modified xsi:type="dcterms:W3CDTF">2024-09-23T05:53:42Z</dcterms:modified>
</cp:coreProperties>
</file>